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Overpass"/>
      <p:regular r:id="rId16"/>
    </p:embeddedFont>
    <p:embeddedFont>
      <p:font typeface="Overpass"/>
      <p:regular r:id="rId17"/>
    </p:embeddedFont>
    <p:embeddedFont>
      <p:font typeface="Overpass"/>
      <p:regular r:id="rId18"/>
    </p:embeddedFont>
    <p:embeddedFont>
      <p:font typeface="Overpass"/>
      <p:regular r:id="rId19"/>
    </p:embeddedFont>
    <p:embeddedFont>
      <p:font typeface="Overpass"/>
      <p:regular r:id="rId20"/>
    </p:embeddedFont>
    <p:embeddedFont>
      <p:font typeface="Overpass"/>
      <p:regular r:id="rId21"/>
    </p:embeddedFont>
    <p:embeddedFont>
      <p:font typeface="Overpass"/>
      <p:regular r:id="rId22"/>
    </p:embeddedFont>
    <p:embeddedFont>
      <p:font typeface="Overpass"/>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 Id="rId23"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3-1.png>
</file>

<file path=ppt/media/image-4-1.png>
</file>

<file path=ppt/media/image-5-1.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595557"/>
            <a:ext cx="7468553" cy="2112050"/>
          </a:xfrm>
          <a:prstGeom prst="rect">
            <a:avLst/>
          </a:prstGeom>
          <a:noFill/>
          <a:ln/>
        </p:spPr>
        <p:txBody>
          <a:bodyPr wrap="square" lIns="0" tIns="0" rIns="0" bIns="0" rtlCol="0" anchor="t"/>
          <a:lstStyle/>
          <a:p>
            <a:pPr indent="0" marL="0">
              <a:lnSpc>
                <a:spcPts val="5500"/>
              </a:lnSpc>
              <a:buNone/>
            </a:pPr>
            <a:r>
              <a:rPr lang="en-US" sz="4400" b="1" spc="-133" kern="0" dirty="0">
                <a:solidFill>
                  <a:srgbClr val="FFFFFF"/>
                </a:solidFill>
                <a:latin typeface="Overpass Bold" pitchFamily="34" charset="0"/>
                <a:ea typeface="Overpass Bold" pitchFamily="34" charset="-122"/>
                <a:cs typeface="Overpass Bold" pitchFamily="34" charset="-120"/>
              </a:rPr>
              <a:t>Impact of AI on Today's Business: Revolutionizing Industries with Intelligence</a:t>
            </a:r>
            <a:endParaRPr lang="en-US" sz="4400" dirty="0"/>
          </a:p>
        </p:txBody>
      </p:sp>
      <p:sp>
        <p:nvSpPr>
          <p:cNvPr id="4" name="Text 1"/>
          <p:cNvSpPr/>
          <p:nvPr/>
        </p:nvSpPr>
        <p:spPr>
          <a:xfrm>
            <a:off x="6324124" y="4066580"/>
            <a:ext cx="7468553" cy="1915120"/>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Artificial Intelligence (AI) has transformed the business landscape, empowering organizations to drive innovation, enhance customer experiences, and optimize operations. This presentation will explore the revolutionary impact of AI across various industries, showcasing how intelligence is reshaping the way we work and thrive.</a:t>
            </a:r>
            <a:endParaRPr lang="en-US" sz="1850" dirty="0"/>
          </a:p>
        </p:txBody>
      </p:sp>
      <p:sp>
        <p:nvSpPr>
          <p:cNvPr id="5" name="Text 2"/>
          <p:cNvSpPr/>
          <p:nvPr/>
        </p:nvSpPr>
        <p:spPr>
          <a:xfrm>
            <a:off x="6324124" y="6250900"/>
            <a:ext cx="7468553" cy="383024"/>
          </a:xfrm>
          <a:prstGeom prst="rect">
            <a:avLst/>
          </a:prstGeom>
          <a:noFill/>
          <a:ln/>
        </p:spPr>
        <p:txBody>
          <a:bodyPr wrap="non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Gaurav Patel</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926788"/>
            <a:ext cx="8383786" cy="704017"/>
          </a:xfrm>
          <a:prstGeom prst="rect">
            <a:avLst/>
          </a:prstGeom>
          <a:noFill/>
          <a:ln/>
        </p:spPr>
        <p:txBody>
          <a:bodyPr wrap="none" lIns="0" tIns="0" rIns="0" bIns="0" rtlCol="0" anchor="t"/>
          <a:lstStyle/>
          <a:p>
            <a:pPr indent="0" marL="0">
              <a:lnSpc>
                <a:spcPts val="5500"/>
              </a:lnSpc>
              <a:buNone/>
            </a:pPr>
            <a:r>
              <a:rPr lang="en-US" sz="4400" b="1" spc="-133" kern="0" dirty="0">
                <a:solidFill>
                  <a:srgbClr val="FFFFFF"/>
                </a:solidFill>
                <a:latin typeface="Overpass Bold" pitchFamily="34" charset="0"/>
                <a:ea typeface="Overpass Bold" pitchFamily="34" charset="-122"/>
                <a:cs typeface="Overpass Bold" pitchFamily="34" charset="-120"/>
              </a:rPr>
              <a:t>The Rise of Intelligent Automation</a:t>
            </a:r>
            <a:endParaRPr lang="en-US" sz="4400" dirty="0"/>
          </a:p>
        </p:txBody>
      </p:sp>
      <p:sp>
        <p:nvSpPr>
          <p:cNvPr id="3" name="Text 1"/>
          <p:cNvSpPr/>
          <p:nvPr/>
        </p:nvSpPr>
        <p:spPr>
          <a:xfrm>
            <a:off x="837724" y="3229094"/>
            <a:ext cx="2800826" cy="703898"/>
          </a:xfrm>
          <a:prstGeom prst="rect">
            <a:avLst/>
          </a:prstGeom>
          <a:noFill/>
          <a:ln/>
        </p:spPr>
        <p:txBody>
          <a:bodyPr wrap="square" lIns="0" tIns="0" rIns="0" bIns="0" rtlCol="0" anchor="t"/>
          <a:lstStyle/>
          <a:p>
            <a:pPr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Robotic Process Automation</a:t>
            </a:r>
            <a:endParaRPr lang="en-US" sz="2200" dirty="0"/>
          </a:p>
        </p:txBody>
      </p:sp>
      <p:sp>
        <p:nvSpPr>
          <p:cNvPr id="4" name="Text 2"/>
          <p:cNvSpPr/>
          <p:nvPr/>
        </p:nvSpPr>
        <p:spPr>
          <a:xfrm>
            <a:off x="837724" y="4172307"/>
            <a:ext cx="2800826" cy="1532096"/>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AI-powered bots automate repetitive, high-volume tasks, improving efficiency and accuracy.</a:t>
            </a:r>
            <a:endParaRPr lang="en-US" sz="1850" dirty="0"/>
          </a:p>
        </p:txBody>
      </p:sp>
      <p:sp>
        <p:nvSpPr>
          <p:cNvPr id="5" name="Text 3"/>
          <p:cNvSpPr/>
          <p:nvPr/>
        </p:nvSpPr>
        <p:spPr>
          <a:xfrm>
            <a:off x="4230053" y="3229094"/>
            <a:ext cx="2800826" cy="351949"/>
          </a:xfrm>
          <a:prstGeom prst="rect">
            <a:avLst/>
          </a:prstGeom>
          <a:noFill/>
          <a:ln/>
        </p:spPr>
        <p:txBody>
          <a:bodyPr wrap="none" lIns="0" tIns="0" rIns="0" bIns="0" rtlCol="0" anchor="t"/>
          <a:lstStyle/>
          <a:p>
            <a:pPr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Conversational AI</a:t>
            </a:r>
            <a:endParaRPr lang="en-US" sz="2200" dirty="0"/>
          </a:p>
        </p:txBody>
      </p:sp>
      <p:sp>
        <p:nvSpPr>
          <p:cNvPr id="6" name="Text 4"/>
          <p:cNvSpPr/>
          <p:nvPr/>
        </p:nvSpPr>
        <p:spPr>
          <a:xfrm>
            <a:off x="4230053" y="3820358"/>
            <a:ext cx="2800826" cy="1532096"/>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Intelligent chatbots and virtual assistants enhance customer support and service delivery.</a:t>
            </a:r>
            <a:endParaRPr lang="en-US" sz="1850" dirty="0"/>
          </a:p>
        </p:txBody>
      </p:sp>
      <p:sp>
        <p:nvSpPr>
          <p:cNvPr id="7" name="Text 5"/>
          <p:cNvSpPr/>
          <p:nvPr/>
        </p:nvSpPr>
        <p:spPr>
          <a:xfrm>
            <a:off x="7622381" y="3229094"/>
            <a:ext cx="2800826" cy="703898"/>
          </a:xfrm>
          <a:prstGeom prst="rect">
            <a:avLst/>
          </a:prstGeom>
          <a:noFill/>
          <a:ln/>
        </p:spPr>
        <p:txBody>
          <a:bodyPr wrap="square" lIns="0" tIns="0" rIns="0" bIns="0" rtlCol="0" anchor="t"/>
          <a:lstStyle/>
          <a:p>
            <a:pPr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Predictive Maintenance</a:t>
            </a:r>
            <a:endParaRPr lang="en-US" sz="2200" dirty="0"/>
          </a:p>
        </p:txBody>
      </p:sp>
      <p:sp>
        <p:nvSpPr>
          <p:cNvPr id="8" name="Text 6"/>
          <p:cNvSpPr/>
          <p:nvPr/>
        </p:nvSpPr>
        <p:spPr>
          <a:xfrm>
            <a:off x="7622381" y="4172307"/>
            <a:ext cx="2800826" cy="1915120"/>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AI algorithms analyze sensor data to predict equipment failures and schedule proactive maintenance.</a:t>
            </a:r>
            <a:endParaRPr lang="en-US" sz="1850" dirty="0"/>
          </a:p>
        </p:txBody>
      </p:sp>
      <p:sp>
        <p:nvSpPr>
          <p:cNvPr id="9" name="Text 7"/>
          <p:cNvSpPr/>
          <p:nvPr/>
        </p:nvSpPr>
        <p:spPr>
          <a:xfrm>
            <a:off x="11014710" y="3229094"/>
            <a:ext cx="2800826" cy="351949"/>
          </a:xfrm>
          <a:prstGeom prst="rect">
            <a:avLst/>
          </a:prstGeom>
          <a:noFill/>
          <a:ln/>
        </p:spPr>
        <p:txBody>
          <a:bodyPr wrap="none" lIns="0" tIns="0" rIns="0" bIns="0" rtlCol="0" anchor="t"/>
          <a:lstStyle/>
          <a:p>
            <a:pPr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Autonomous Systems</a:t>
            </a:r>
            <a:endParaRPr lang="en-US" sz="2200" dirty="0"/>
          </a:p>
        </p:txBody>
      </p:sp>
      <p:sp>
        <p:nvSpPr>
          <p:cNvPr id="10" name="Text 8"/>
          <p:cNvSpPr/>
          <p:nvPr/>
        </p:nvSpPr>
        <p:spPr>
          <a:xfrm>
            <a:off x="11014710" y="3820358"/>
            <a:ext cx="2800826" cy="1532096"/>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Self-driving vehicles and drones leverage AI to navigate complex environments safely.</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65453" y="938927"/>
            <a:ext cx="7613094" cy="1286351"/>
          </a:xfrm>
          <a:prstGeom prst="rect">
            <a:avLst/>
          </a:prstGeom>
          <a:noFill/>
          <a:ln/>
        </p:spPr>
        <p:txBody>
          <a:bodyPr wrap="square" lIns="0" tIns="0" rIns="0" bIns="0" rtlCol="0" anchor="t"/>
          <a:lstStyle/>
          <a:p>
            <a:pPr indent="0" marL="0">
              <a:lnSpc>
                <a:spcPts val="5050"/>
              </a:lnSpc>
              <a:buNone/>
            </a:pPr>
            <a:r>
              <a:rPr lang="en-US" sz="4050" b="1" spc="-122" kern="0" dirty="0">
                <a:solidFill>
                  <a:srgbClr val="FFFFFF"/>
                </a:solidFill>
                <a:latin typeface="Overpass Bold" pitchFamily="34" charset="0"/>
                <a:ea typeface="Overpass Bold" pitchFamily="34" charset="-122"/>
                <a:cs typeface="Overpass Bold" pitchFamily="34" charset="-120"/>
              </a:rPr>
              <a:t>AI-Powered Personalization and Customer Experiences</a:t>
            </a:r>
            <a:endParaRPr lang="en-US" sz="4050" dirty="0"/>
          </a:p>
        </p:txBody>
      </p:sp>
      <p:sp>
        <p:nvSpPr>
          <p:cNvPr id="4" name="Shape 1"/>
          <p:cNvSpPr/>
          <p:nvPr/>
        </p:nvSpPr>
        <p:spPr>
          <a:xfrm>
            <a:off x="765453" y="2799278"/>
            <a:ext cx="492085" cy="492085"/>
          </a:xfrm>
          <a:prstGeom prst="roundRect">
            <a:avLst>
              <a:gd name="adj" fmla="val 18668"/>
            </a:avLst>
          </a:prstGeom>
          <a:solidFill>
            <a:srgbClr val="7E023C"/>
          </a:solidFill>
          <a:ln w="7620">
            <a:solidFill>
              <a:srgbClr val="971B55"/>
            </a:solidFill>
            <a:prstDash val="solid"/>
          </a:ln>
        </p:spPr>
      </p:sp>
      <p:sp>
        <p:nvSpPr>
          <p:cNvPr id="5" name="Text 2"/>
          <p:cNvSpPr/>
          <p:nvPr/>
        </p:nvSpPr>
        <p:spPr>
          <a:xfrm>
            <a:off x="954286" y="2890957"/>
            <a:ext cx="114300" cy="308729"/>
          </a:xfrm>
          <a:prstGeom prst="rect">
            <a:avLst/>
          </a:prstGeom>
          <a:noFill/>
          <a:ln/>
        </p:spPr>
        <p:txBody>
          <a:bodyPr wrap="none" lIns="0" tIns="0" rIns="0" bIns="0" rtlCol="0" anchor="t"/>
          <a:lstStyle/>
          <a:p>
            <a:pPr algn="ctr" indent="0" marL="0">
              <a:lnSpc>
                <a:spcPts val="2400"/>
              </a:lnSpc>
              <a:buNone/>
            </a:pPr>
            <a:r>
              <a:rPr lang="en-US" sz="2400" b="1" spc="-73" kern="0" dirty="0">
                <a:solidFill>
                  <a:srgbClr val="E5E0DF"/>
                </a:solidFill>
                <a:latin typeface="Overpass Bold" pitchFamily="34" charset="0"/>
                <a:ea typeface="Overpass Bold" pitchFamily="34" charset="-122"/>
                <a:cs typeface="Overpass Bold" pitchFamily="34" charset="-120"/>
              </a:rPr>
              <a:t>1</a:t>
            </a:r>
            <a:endParaRPr lang="en-US" sz="2400" dirty="0"/>
          </a:p>
        </p:txBody>
      </p:sp>
      <p:sp>
        <p:nvSpPr>
          <p:cNvPr id="6" name="Text 3"/>
          <p:cNvSpPr/>
          <p:nvPr/>
        </p:nvSpPr>
        <p:spPr>
          <a:xfrm>
            <a:off x="1476256" y="2799278"/>
            <a:ext cx="2986445" cy="643176"/>
          </a:xfrm>
          <a:prstGeom prst="rect">
            <a:avLst/>
          </a:prstGeom>
          <a:noFill/>
          <a:ln/>
        </p:spPr>
        <p:txBody>
          <a:bodyPr wrap="square" lIns="0" tIns="0" rIns="0" bIns="0" rtlCol="0" anchor="t"/>
          <a:lstStyle/>
          <a:p>
            <a:pPr indent="0" marL="0">
              <a:lnSpc>
                <a:spcPts val="2500"/>
              </a:lnSpc>
              <a:buNone/>
            </a:pPr>
            <a:r>
              <a:rPr lang="en-US" sz="2000" b="1" spc="-61" kern="0" dirty="0">
                <a:solidFill>
                  <a:srgbClr val="E5E0DF"/>
                </a:solidFill>
                <a:latin typeface="Overpass Bold" pitchFamily="34" charset="0"/>
                <a:ea typeface="Overpass Bold" pitchFamily="34" charset="-122"/>
                <a:cs typeface="Overpass Bold" pitchFamily="34" charset="-120"/>
              </a:rPr>
              <a:t>Hyper-Personalized Recommendations</a:t>
            </a:r>
            <a:endParaRPr lang="en-US" sz="2000" dirty="0"/>
          </a:p>
        </p:txBody>
      </p:sp>
      <p:sp>
        <p:nvSpPr>
          <p:cNvPr id="7" name="Text 4"/>
          <p:cNvSpPr/>
          <p:nvPr/>
        </p:nvSpPr>
        <p:spPr>
          <a:xfrm>
            <a:off x="1476256" y="3573661"/>
            <a:ext cx="2986445" cy="1399699"/>
          </a:xfrm>
          <a:prstGeom prst="rect">
            <a:avLst/>
          </a:prstGeom>
          <a:noFill/>
          <a:ln/>
        </p:spPr>
        <p:txBody>
          <a:bodyPr wrap="square" lIns="0" tIns="0" rIns="0" bIns="0" rtlCol="0" anchor="t"/>
          <a:lstStyle/>
          <a:p>
            <a:pPr indent="0" marL="0">
              <a:lnSpc>
                <a:spcPts val="2750"/>
              </a:lnSpc>
              <a:buNone/>
            </a:pPr>
            <a:r>
              <a:rPr lang="en-US" sz="1700" dirty="0">
                <a:solidFill>
                  <a:srgbClr val="E5E0DF"/>
                </a:solidFill>
                <a:latin typeface="Overpass" pitchFamily="34" charset="0"/>
                <a:ea typeface="Overpass" pitchFamily="34" charset="-122"/>
                <a:cs typeface="Overpass" pitchFamily="34" charset="-120"/>
              </a:rPr>
              <a:t>AI algorithms analyze customer data to provide tailored product/service suggestions.</a:t>
            </a:r>
            <a:endParaRPr lang="en-US" sz="1700" dirty="0"/>
          </a:p>
        </p:txBody>
      </p:sp>
      <p:sp>
        <p:nvSpPr>
          <p:cNvPr id="8" name="Shape 5"/>
          <p:cNvSpPr/>
          <p:nvPr/>
        </p:nvSpPr>
        <p:spPr>
          <a:xfrm>
            <a:off x="4681418" y="2799278"/>
            <a:ext cx="492085" cy="492085"/>
          </a:xfrm>
          <a:prstGeom prst="roundRect">
            <a:avLst>
              <a:gd name="adj" fmla="val 18668"/>
            </a:avLst>
          </a:prstGeom>
          <a:solidFill>
            <a:srgbClr val="7E023C"/>
          </a:solidFill>
          <a:ln w="7620">
            <a:solidFill>
              <a:srgbClr val="971B55"/>
            </a:solidFill>
            <a:prstDash val="solid"/>
          </a:ln>
        </p:spPr>
      </p:sp>
      <p:sp>
        <p:nvSpPr>
          <p:cNvPr id="9" name="Text 6"/>
          <p:cNvSpPr/>
          <p:nvPr/>
        </p:nvSpPr>
        <p:spPr>
          <a:xfrm>
            <a:off x="4837628" y="2890957"/>
            <a:ext cx="179546" cy="308729"/>
          </a:xfrm>
          <a:prstGeom prst="rect">
            <a:avLst/>
          </a:prstGeom>
          <a:noFill/>
          <a:ln/>
        </p:spPr>
        <p:txBody>
          <a:bodyPr wrap="none" lIns="0" tIns="0" rIns="0" bIns="0" rtlCol="0" anchor="t"/>
          <a:lstStyle/>
          <a:p>
            <a:pPr algn="ctr" indent="0" marL="0">
              <a:lnSpc>
                <a:spcPts val="2400"/>
              </a:lnSpc>
              <a:buNone/>
            </a:pPr>
            <a:r>
              <a:rPr lang="en-US" sz="2400" b="1" spc="-73" kern="0" dirty="0">
                <a:solidFill>
                  <a:srgbClr val="E5E0DF"/>
                </a:solidFill>
                <a:latin typeface="Overpass Bold" pitchFamily="34" charset="0"/>
                <a:ea typeface="Overpass Bold" pitchFamily="34" charset="-122"/>
                <a:cs typeface="Overpass Bold" pitchFamily="34" charset="-120"/>
              </a:rPr>
              <a:t>2</a:t>
            </a:r>
            <a:endParaRPr lang="en-US" sz="2400" dirty="0"/>
          </a:p>
        </p:txBody>
      </p:sp>
      <p:sp>
        <p:nvSpPr>
          <p:cNvPr id="10" name="Text 7"/>
          <p:cNvSpPr/>
          <p:nvPr/>
        </p:nvSpPr>
        <p:spPr>
          <a:xfrm>
            <a:off x="5392222" y="2799278"/>
            <a:ext cx="2573179" cy="321588"/>
          </a:xfrm>
          <a:prstGeom prst="rect">
            <a:avLst/>
          </a:prstGeom>
          <a:noFill/>
          <a:ln/>
        </p:spPr>
        <p:txBody>
          <a:bodyPr wrap="none" lIns="0" tIns="0" rIns="0" bIns="0" rtlCol="0" anchor="t"/>
          <a:lstStyle/>
          <a:p>
            <a:pPr indent="0" marL="0">
              <a:lnSpc>
                <a:spcPts val="2500"/>
              </a:lnSpc>
              <a:buNone/>
            </a:pPr>
            <a:r>
              <a:rPr lang="en-US" sz="2000" b="1" spc="-61" kern="0" dirty="0">
                <a:solidFill>
                  <a:srgbClr val="E5E0DF"/>
                </a:solidFill>
                <a:latin typeface="Overpass Bold" pitchFamily="34" charset="0"/>
                <a:ea typeface="Overpass Bold" pitchFamily="34" charset="-122"/>
                <a:cs typeface="Overpass Bold" pitchFamily="34" charset="-120"/>
              </a:rPr>
              <a:t>Predictive Analytics</a:t>
            </a:r>
            <a:endParaRPr lang="en-US" sz="2000" dirty="0"/>
          </a:p>
        </p:txBody>
      </p:sp>
      <p:sp>
        <p:nvSpPr>
          <p:cNvPr id="11" name="Text 8"/>
          <p:cNvSpPr/>
          <p:nvPr/>
        </p:nvSpPr>
        <p:spPr>
          <a:xfrm>
            <a:off x="5392222" y="3252073"/>
            <a:ext cx="2986445" cy="1049774"/>
          </a:xfrm>
          <a:prstGeom prst="rect">
            <a:avLst/>
          </a:prstGeom>
          <a:noFill/>
          <a:ln/>
        </p:spPr>
        <p:txBody>
          <a:bodyPr wrap="square" lIns="0" tIns="0" rIns="0" bIns="0" rtlCol="0" anchor="t"/>
          <a:lstStyle/>
          <a:p>
            <a:pPr indent="0" marL="0">
              <a:lnSpc>
                <a:spcPts val="2750"/>
              </a:lnSpc>
              <a:buNone/>
            </a:pPr>
            <a:r>
              <a:rPr lang="en-US" sz="1700" dirty="0">
                <a:solidFill>
                  <a:srgbClr val="E5E0DF"/>
                </a:solidFill>
                <a:latin typeface="Overpass" pitchFamily="34" charset="0"/>
                <a:ea typeface="Overpass" pitchFamily="34" charset="-122"/>
                <a:cs typeface="Overpass" pitchFamily="34" charset="-120"/>
              </a:rPr>
              <a:t>AI models forecast customer behavior and preferences to anticipate their needs.</a:t>
            </a:r>
            <a:endParaRPr lang="en-US" sz="1700" dirty="0"/>
          </a:p>
        </p:txBody>
      </p:sp>
      <p:sp>
        <p:nvSpPr>
          <p:cNvPr id="12" name="Shape 9"/>
          <p:cNvSpPr/>
          <p:nvPr/>
        </p:nvSpPr>
        <p:spPr>
          <a:xfrm>
            <a:off x="765453" y="5438061"/>
            <a:ext cx="492085" cy="492085"/>
          </a:xfrm>
          <a:prstGeom prst="roundRect">
            <a:avLst>
              <a:gd name="adj" fmla="val 18668"/>
            </a:avLst>
          </a:prstGeom>
          <a:solidFill>
            <a:srgbClr val="7E023C"/>
          </a:solidFill>
          <a:ln w="7620">
            <a:solidFill>
              <a:srgbClr val="971B55"/>
            </a:solidFill>
            <a:prstDash val="solid"/>
          </a:ln>
        </p:spPr>
      </p:sp>
      <p:sp>
        <p:nvSpPr>
          <p:cNvPr id="13" name="Text 10"/>
          <p:cNvSpPr/>
          <p:nvPr/>
        </p:nvSpPr>
        <p:spPr>
          <a:xfrm>
            <a:off x="923568" y="5529739"/>
            <a:ext cx="175855" cy="308729"/>
          </a:xfrm>
          <a:prstGeom prst="rect">
            <a:avLst/>
          </a:prstGeom>
          <a:noFill/>
          <a:ln/>
        </p:spPr>
        <p:txBody>
          <a:bodyPr wrap="none" lIns="0" tIns="0" rIns="0" bIns="0" rtlCol="0" anchor="t"/>
          <a:lstStyle/>
          <a:p>
            <a:pPr algn="ctr" indent="0" marL="0">
              <a:lnSpc>
                <a:spcPts val="2400"/>
              </a:lnSpc>
              <a:buNone/>
            </a:pPr>
            <a:r>
              <a:rPr lang="en-US" sz="2400" b="1" spc="-73" kern="0" dirty="0">
                <a:solidFill>
                  <a:srgbClr val="E5E0DF"/>
                </a:solidFill>
                <a:latin typeface="Overpass Bold" pitchFamily="34" charset="0"/>
                <a:ea typeface="Overpass Bold" pitchFamily="34" charset="-122"/>
                <a:cs typeface="Overpass Bold" pitchFamily="34" charset="-120"/>
              </a:rPr>
              <a:t>3</a:t>
            </a:r>
            <a:endParaRPr lang="en-US" sz="2400" dirty="0"/>
          </a:p>
        </p:txBody>
      </p:sp>
      <p:sp>
        <p:nvSpPr>
          <p:cNvPr id="14" name="Text 11"/>
          <p:cNvSpPr/>
          <p:nvPr/>
        </p:nvSpPr>
        <p:spPr>
          <a:xfrm>
            <a:off x="1476256" y="5438061"/>
            <a:ext cx="2573179" cy="321588"/>
          </a:xfrm>
          <a:prstGeom prst="rect">
            <a:avLst/>
          </a:prstGeom>
          <a:noFill/>
          <a:ln/>
        </p:spPr>
        <p:txBody>
          <a:bodyPr wrap="none" lIns="0" tIns="0" rIns="0" bIns="0" rtlCol="0" anchor="t"/>
          <a:lstStyle/>
          <a:p>
            <a:pPr indent="0" marL="0">
              <a:lnSpc>
                <a:spcPts val="2500"/>
              </a:lnSpc>
              <a:buNone/>
            </a:pPr>
            <a:r>
              <a:rPr lang="en-US" sz="2000" b="1" spc="-61" kern="0" dirty="0">
                <a:solidFill>
                  <a:srgbClr val="E5E0DF"/>
                </a:solidFill>
                <a:latin typeface="Overpass Bold" pitchFamily="34" charset="0"/>
                <a:ea typeface="Overpass Bold" pitchFamily="34" charset="-122"/>
                <a:cs typeface="Overpass Bold" pitchFamily="34" charset="-120"/>
              </a:rPr>
              <a:t>Intelligent Chatbots</a:t>
            </a:r>
            <a:endParaRPr lang="en-US" sz="2000" dirty="0"/>
          </a:p>
        </p:txBody>
      </p:sp>
      <p:sp>
        <p:nvSpPr>
          <p:cNvPr id="15" name="Text 12"/>
          <p:cNvSpPr/>
          <p:nvPr/>
        </p:nvSpPr>
        <p:spPr>
          <a:xfrm>
            <a:off x="1476256" y="5890855"/>
            <a:ext cx="2986445" cy="1049774"/>
          </a:xfrm>
          <a:prstGeom prst="rect">
            <a:avLst/>
          </a:prstGeom>
          <a:noFill/>
          <a:ln/>
        </p:spPr>
        <p:txBody>
          <a:bodyPr wrap="square" lIns="0" tIns="0" rIns="0" bIns="0" rtlCol="0" anchor="t"/>
          <a:lstStyle/>
          <a:p>
            <a:pPr indent="0" marL="0">
              <a:lnSpc>
                <a:spcPts val="2750"/>
              </a:lnSpc>
              <a:buNone/>
            </a:pPr>
            <a:r>
              <a:rPr lang="en-US" sz="1700" dirty="0">
                <a:solidFill>
                  <a:srgbClr val="E5E0DF"/>
                </a:solidFill>
                <a:latin typeface="Overpass" pitchFamily="34" charset="0"/>
                <a:ea typeface="Overpass" pitchFamily="34" charset="-122"/>
                <a:cs typeface="Overpass" pitchFamily="34" charset="-120"/>
              </a:rPr>
              <a:t>Conversational AI assistants provide instant, personalized support to customers.</a:t>
            </a:r>
            <a:endParaRPr lang="en-US" sz="1700" dirty="0"/>
          </a:p>
        </p:txBody>
      </p:sp>
      <p:sp>
        <p:nvSpPr>
          <p:cNvPr id="16" name="Shape 13"/>
          <p:cNvSpPr/>
          <p:nvPr/>
        </p:nvSpPr>
        <p:spPr>
          <a:xfrm>
            <a:off x="4681418" y="5438061"/>
            <a:ext cx="492085" cy="492085"/>
          </a:xfrm>
          <a:prstGeom prst="roundRect">
            <a:avLst>
              <a:gd name="adj" fmla="val 18668"/>
            </a:avLst>
          </a:prstGeom>
          <a:solidFill>
            <a:srgbClr val="7E023C"/>
          </a:solidFill>
          <a:ln w="7620">
            <a:solidFill>
              <a:srgbClr val="971B55"/>
            </a:solidFill>
            <a:prstDash val="solid"/>
          </a:ln>
        </p:spPr>
      </p:sp>
      <p:sp>
        <p:nvSpPr>
          <p:cNvPr id="17" name="Text 14"/>
          <p:cNvSpPr/>
          <p:nvPr/>
        </p:nvSpPr>
        <p:spPr>
          <a:xfrm>
            <a:off x="4832866" y="5529739"/>
            <a:ext cx="189190" cy="308729"/>
          </a:xfrm>
          <a:prstGeom prst="rect">
            <a:avLst/>
          </a:prstGeom>
          <a:noFill/>
          <a:ln/>
        </p:spPr>
        <p:txBody>
          <a:bodyPr wrap="none" lIns="0" tIns="0" rIns="0" bIns="0" rtlCol="0" anchor="t"/>
          <a:lstStyle/>
          <a:p>
            <a:pPr algn="ctr" indent="0" marL="0">
              <a:lnSpc>
                <a:spcPts val="2400"/>
              </a:lnSpc>
              <a:buNone/>
            </a:pPr>
            <a:r>
              <a:rPr lang="en-US" sz="2400" b="1" spc="-73" kern="0" dirty="0">
                <a:solidFill>
                  <a:srgbClr val="E5E0DF"/>
                </a:solidFill>
                <a:latin typeface="Overpass Bold" pitchFamily="34" charset="0"/>
                <a:ea typeface="Overpass Bold" pitchFamily="34" charset="-122"/>
                <a:cs typeface="Overpass Bold" pitchFamily="34" charset="-120"/>
              </a:rPr>
              <a:t>4</a:t>
            </a:r>
            <a:endParaRPr lang="en-US" sz="2400" dirty="0"/>
          </a:p>
        </p:txBody>
      </p:sp>
      <p:sp>
        <p:nvSpPr>
          <p:cNvPr id="18" name="Text 15"/>
          <p:cNvSpPr/>
          <p:nvPr/>
        </p:nvSpPr>
        <p:spPr>
          <a:xfrm>
            <a:off x="5392222" y="5438061"/>
            <a:ext cx="2792849" cy="321588"/>
          </a:xfrm>
          <a:prstGeom prst="rect">
            <a:avLst/>
          </a:prstGeom>
          <a:noFill/>
          <a:ln/>
        </p:spPr>
        <p:txBody>
          <a:bodyPr wrap="none" lIns="0" tIns="0" rIns="0" bIns="0" rtlCol="0" anchor="t"/>
          <a:lstStyle/>
          <a:p>
            <a:pPr indent="0" marL="0">
              <a:lnSpc>
                <a:spcPts val="2500"/>
              </a:lnSpc>
              <a:buNone/>
            </a:pPr>
            <a:r>
              <a:rPr lang="en-US" sz="2000" b="1" spc="-61" kern="0" dirty="0">
                <a:solidFill>
                  <a:srgbClr val="E5E0DF"/>
                </a:solidFill>
                <a:latin typeface="Overpass Bold" pitchFamily="34" charset="0"/>
                <a:ea typeface="Overpass Bold" pitchFamily="34" charset="-122"/>
                <a:cs typeface="Overpass Bold" pitchFamily="34" charset="-120"/>
              </a:rPr>
              <a:t>Adaptive User Interfaces</a:t>
            </a:r>
            <a:endParaRPr lang="en-US" sz="2000" dirty="0"/>
          </a:p>
        </p:txBody>
      </p:sp>
      <p:sp>
        <p:nvSpPr>
          <p:cNvPr id="19" name="Text 16"/>
          <p:cNvSpPr/>
          <p:nvPr/>
        </p:nvSpPr>
        <p:spPr>
          <a:xfrm>
            <a:off x="5392222" y="5890855"/>
            <a:ext cx="2986445" cy="1399699"/>
          </a:xfrm>
          <a:prstGeom prst="rect">
            <a:avLst/>
          </a:prstGeom>
          <a:noFill/>
          <a:ln/>
        </p:spPr>
        <p:txBody>
          <a:bodyPr wrap="square" lIns="0" tIns="0" rIns="0" bIns="0" rtlCol="0" anchor="t"/>
          <a:lstStyle/>
          <a:p>
            <a:pPr indent="0" marL="0">
              <a:lnSpc>
                <a:spcPts val="2750"/>
              </a:lnSpc>
              <a:buNone/>
            </a:pPr>
            <a:r>
              <a:rPr lang="en-US" sz="1700" dirty="0">
                <a:solidFill>
                  <a:srgbClr val="E5E0DF"/>
                </a:solidFill>
                <a:latin typeface="Overpass" pitchFamily="34" charset="0"/>
                <a:ea typeface="Overpass" pitchFamily="34" charset="-122"/>
                <a:cs typeface="Overpass" pitchFamily="34" charset="-120"/>
              </a:rPr>
              <a:t>AI-driven user interfaces dynamically adjust to individual user preferences and behaviors.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24032" y="647700"/>
            <a:ext cx="7495937" cy="1384935"/>
          </a:xfrm>
          <a:prstGeom prst="rect">
            <a:avLst/>
          </a:prstGeom>
          <a:noFill/>
          <a:ln/>
        </p:spPr>
        <p:txBody>
          <a:bodyPr wrap="square" lIns="0" tIns="0" rIns="0" bIns="0" rtlCol="0" anchor="t"/>
          <a:lstStyle/>
          <a:p>
            <a:pPr indent="0" marL="0">
              <a:lnSpc>
                <a:spcPts val="5450"/>
              </a:lnSpc>
              <a:buNone/>
            </a:pPr>
            <a:r>
              <a:rPr lang="en-US" sz="4350" b="1" spc="-131" kern="0" dirty="0">
                <a:solidFill>
                  <a:srgbClr val="FFFFFF"/>
                </a:solidFill>
                <a:latin typeface="Overpass Bold" pitchFamily="34" charset="0"/>
                <a:ea typeface="Overpass Bold" pitchFamily="34" charset="-122"/>
                <a:cs typeface="Overpass Bold" pitchFamily="34" charset="-120"/>
              </a:rPr>
              <a:t>Leveraging Machine Learning for Predictive Analytics</a:t>
            </a:r>
            <a:endParaRPr lang="en-US" sz="4350" dirty="0"/>
          </a:p>
        </p:txBody>
      </p:sp>
      <p:sp>
        <p:nvSpPr>
          <p:cNvPr id="4" name="Shape 1"/>
          <p:cNvSpPr/>
          <p:nvPr/>
        </p:nvSpPr>
        <p:spPr>
          <a:xfrm>
            <a:off x="824032" y="2385774"/>
            <a:ext cx="3630335" cy="2480310"/>
          </a:xfrm>
          <a:prstGeom prst="roundRect">
            <a:avLst>
              <a:gd name="adj" fmla="val 3987"/>
            </a:avLst>
          </a:prstGeom>
          <a:solidFill>
            <a:srgbClr val="7E023C"/>
          </a:solidFill>
          <a:ln w="7620">
            <a:solidFill>
              <a:srgbClr val="971B55"/>
            </a:solidFill>
            <a:prstDash val="solid"/>
          </a:ln>
        </p:spPr>
      </p:sp>
      <p:sp>
        <p:nvSpPr>
          <p:cNvPr id="5" name="Text 2"/>
          <p:cNvSpPr/>
          <p:nvPr/>
        </p:nvSpPr>
        <p:spPr>
          <a:xfrm>
            <a:off x="1067038" y="2628781"/>
            <a:ext cx="2769989" cy="346234"/>
          </a:xfrm>
          <a:prstGeom prst="rect">
            <a:avLst/>
          </a:prstGeom>
          <a:noFill/>
          <a:ln/>
        </p:spPr>
        <p:txBody>
          <a:bodyPr wrap="none" lIns="0" tIns="0" rIns="0" bIns="0" rtlCol="0" anchor="t"/>
          <a:lstStyle/>
          <a:p>
            <a:pPr indent="0" marL="0">
              <a:lnSpc>
                <a:spcPts val="2700"/>
              </a:lnSpc>
              <a:buNone/>
            </a:pPr>
            <a:r>
              <a:rPr lang="en-US" sz="2150" b="1" spc="-65" kern="0" dirty="0">
                <a:solidFill>
                  <a:srgbClr val="E5E0DF"/>
                </a:solidFill>
                <a:latin typeface="Overpass Bold" pitchFamily="34" charset="0"/>
                <a:ea typeface="Overpass Bold" pitchFamily="34" charset="-122"/>
                <a:cs typeface="Overpass Bold" pitchFamily="34" charset="-120"/>
              </a:rPr>
              <a:t>Demand Forecasting</a:t>
            </a:r>
            <a:endParaRPr lang="en-US" sz="2150" dirty="0"/>
          </a:p>
        </p:txBody>
      </p:sp>
      <p:sp>
        <p:nvSpPr>
          <p:cNvPr id="6" name="Text 3"/>
          <p:cNvSpPr/>
          <p:nvPr/>
        </p:nvSpPr>
        <p:spPr>
          <a:xfrm>
            <a:off x="1067038" y="3116223"/>
            <a:ext cx="3144322" cy="1506855"/>
          </a:xfrm>
          <a:prstGeom prst="rect">
            <a:avLst/>
          </a:prstGeom>
          <a:noFill/>
          <a:ln/>
        </p:spPr>
        <p:txBody>
          <a:bodyPr wrap="square" lIns="0" tIns="0" rIns="0" bIns="0" rtlCol="0" anchor="t"/>
          <a:lstStyle/>
          <a:p>
            <a:pPr indent="0" marL="0">
              <a:lnSpc>
                <a:spcPts val="2950"/>
              </a:lnSpc>
              <a:buNone/>
            </a:pPr>
            <a:r>
              <a:rPr lang="en-US" sz="1850" dirty="0">
                <a:solidFill>
                  <a:srgbClr val="E5E0DF"/>
                </a:solidFill>
                <a:latin typeface="Overpass" pitchFamily="34" charset="0"/>
                <a:ea typeface="Overpass" pitchFamily="34" charset="-122"/>
                <a:cs typeface="Overpass" pitchFamily="34" charset="-120"/>
              </a:rPr>
              <a:t>AI models analyze historical data to predict future demand, enabling proactive inventory planning.</a:t>
            </a:r>
            <a:endParaRPr lang="en-US" sz="1850" dirty="0"/>
          </a:p>
        </p:txBody>
      </p:sp>
      <p:sp>
        <p:nvSpPr>
          <p:cNvPr id="7" name="Shape 4"/>
          <p:cNvSpPr/>
          <p:nvPr/>
        </p:nvSpPr>
        <p:spPr>
          <a:xfrm>
            <a:off x="4689753" y="2385774"/>
            <a:ext cx="3630335" cy="2480310"/>
          </a:xfrm>
          <a:prstGeom prst="roundRect">
            <a:avLst>
              <a:gd name="adj" fmla="val 3987"/>
            </a:avLst>
          </a:prstGeom>
          <a:solidFill>
            <a:srgbClr val="7E023C"/>
          </a:solidFill>
          <a:ln w="7620">
            <a:solidFill>
              <a:srgbClr val="971B55"/>
            </a:solidFill>
            <a:prstDash val="solid"/>
          </a:ln>
        </p:spPr>
      </p:sp>
      <p:sp>
        <p:nvSpPr>
          <p:cNvPr id="8" name="Text 5"/>
          <p:cNvSpPr/>
          <p:nvPr/>
        </p:nvSpPr>
        <p:spPr>
          <a:xfrm>
            <a:off x="4932759" y="2628781"/>
            <a:ext cx="2769989" cy="346234"/>
          </a:xfrm>
          <a:prstGeom prst="rect">
            <a:avLst/>
          </a:prstGeom>
          <a:noFill/>
          <a:ln/>
        </p:spPr>
        <p:txBody>
          <a:bodyPr wrap="none" lIns="0" tIns="0" rIns="0" bIns="0" rtlCol="0" anchor="t"/>
          <a:lstStyle/>
          <a:p>
            <a:pPr indent="0" marL="0">
              <a:lnSpc>
                <a:spcPts val="2700"/>
              </a:lnSpc>
              <a:buNone/>
            </a:pPr>
            <a:r>
              <a:rPr lang="en-US" sz="2150" b="1" spc="-65" kern="0" dirty="0">
                <a:solidFill>
                  <a:srgbClr val="E5E0DF"/>
                </a:solidFill>
                <a:latin typeface="Overpass Bold" pitchFamily="34" charset="0"/>
                <a:ea typeface="Overpass Bold" pitchFamily="34" charset="-122"/>
                <a:cs typeface="Overpass Bold" pitchFamily="34" charset="-120"/>
              </a:rPr>
              <a:t>Risk Mitigation</a:t>
            </a:r>
            <a:endParaRPr lang="en-US" sz="2150" dirty="0"/>
          </a:p>
        </p:txBody>
      </p:sp>
      <p:sp>
        <p:nvSpPr>
          <p:cNvPr id="9" name="Text 6"/>
          <p:cNvSpPr/>
          <p:nvPr/>
        </p:nvSpPr>
        <p:spPr>
          <a:xfrm>
            <a:off x="4932759" y="3116223"/>
            <a:ext cx="3144322" cy="1506855"/>
          </a:xfrm>
          <a:prstGeom prst="rect">
            <a:avLst/>
          </a:prstGeom>
          <a:noFill/>
          <a:ln/>
        </p:spPr>
        <p:txBody>
          <a:bodyPr wrap="square" lIns="0" tIns="0" rIns="0" bIns="0" rtlCol="0" anchor="t"/>
          <a:lstStyle/>
          <a:p>
            <a:pPr indent="0" marL="0">
              <a:lnSpc>
                <a:spcPts val="2950"/>
              </a:lnSpc>
              <a:buNone/>
            </a:pPr>
            <a:r>
              <a:rPr lang="en-US" sz="1850" dirty="0">
                <a:solidFill>
                  <a:srgbClr val="E5E0DF"/>
                </a:solidFill>
                <a:latin typeface="Overpass" pitchFamily="34" charset="0"/>
                <a:ea typeface="Overpass" pitchFamily="34" charset="-122"/>
                <a:cs typeface="Overpass" pitchFamily="34" charset="-120"/>
              </a:rPr>
              <a:t>Machine learning algorithms identify potential risks and recommend preventive measures.</a:t>
            </a:r>
            <a:endParaRPr lang="en-US" sz="1850" dirty="0"/>
          </a:p>
        </p:txBody>
      </p:sp>
      <p:sp>
        <p:nvSpPr>
          <p:cNvPr id="10" name="Shape 7"/>
          <p:cNvSpPr/>
          <p:nvPr/>
        </p:nvSpPr>
        <p:spPr>
          <a:xfrm>
            <a:off x="824032" y="5101471"/>
            <a:ext cx="3630335" cy="2480310"/>
          </a:xfrm>
          <a:prstGeom prst="roundRect">
            <a:avLst>
              <a:gd name="adj" fmla="val 3987"/>
            </a:avLst>
          </a:prstGeom>
          <a:solidFill>
            <a:srgbClr val="7E023C"/>
          </a:solidFill>
          <a:ln w="7620">
            <a:solidFill>
              <a:srgbClr val="971B55"/>
            </a:solidFill>
            <a:prstDash val="solid"/>
          </a:ln>
        </p:spPr>
      </p:sp>
      <p:sp>
        <p:nvSpPr>
          <p:cNvPr id="11" name="Text 8"/>
          <p:cNvSpPr/>
          <p:nvPr/>
        </p:nvSpPr>
        <p:spPr>
          <a:xfrm>
            <a:off x="1067038" y="5344478"/>
            <a:ext cx="2769989" cy="346234"/>
          </a:xfrm>
          <a:prstGeom prst="rect">
            <a:avLst/>
          </a:prstGeom>
          <a:noFill/>
          <a:ln/>
        </p:spPr>
        <p:txBody>
          <a:bodyPr wrap="none" lIns="0" tIns="0" rIns="0" bIns="0" rtlCol="0" anchor="t"/>
          <a:lstStyle/>
          <a:p>
            <a:pPr indent="0" marL="0">
              <a:lnSpc>
                <a:spcPts val="2700"/>
              </a:lnSpc>
              <a:buNone/>
            </a:pPr>
            <a:r>
              <a:rPr lang="en-US" sz="2150" b="1" spc="-65" kern="0" dirty="0">
                <a:solidFill>
                  <a:srgbClr val="E5E0DF"/>
                </a:solidFill>
                <a:latin typeface="Overpass Bold" pitchFamily="34" charset="0"/>
                <a:ea typeface="Overpass Bold" pitchFamily="34" charset="-122"/>
                <a:cs typeface="Overpass Bold" pitchFamily="34" charset="-120"/>
              </a:rPr>
              <a:t>Process Optimization</a:t>
            </a:r>
            <a:endParaRPr lang="en-US" sz="2150" dirty="0"/>
          </a:p>
        </p:txBody>
      </p:sp>
      <p:sp>
        <p:nvSpPr>
          <p:cNvPr id="12" name="Text 9"/>
          <p:cNvSpPr/>
          <p:nvPr/>
        </p:nvSpPr>
        <p:spPr>
          <a:xfrm>
            <a:off x="1067038" y="5831919"/>
            <a:ext cx="3144322" cy="1506855"/>
          </a:xfrm>
          <a:prstGeom prst="rect">
            <a:avLst/>
          </a:prstGeom>
          <a:noFill/>
          <a:ln/>
        </p:spPr>
        <p:txBody>
          <a:bodyPr wrap="square" lIns="0" tIns="0" rIns="0" bIns="0" rtlCol="0" anchor="t"/>
          <a:lstStyle/>
          <a:p>
            <a:pPr indent="0" marL="0">
              <a:lnSpc>
                <a:spcPts val="2950"/>
              </a:lnSpc>
              <a:buNone/>
            </a:pPr>
            <a:r>
              <a:rPr lang="en-US" sz="1850" dirty="0">
                <a:solidFill>
                  <a:srgbClr val="E5E0DF"/>
                </a:solidFill>
                <a:latin typeface="Overpass" pitchFamily="34" charset="0"/>
                <a:ea typeface="Overpass" pitchFamily="34" charset="-122"/>
                <a:cs typeface="Overpass" pitchFamily="34" charset="-120"/>
              </a:rPr>
              <a:t>AI-powered analytics optimize workflows, streamline operations, and boost productivity.</a:t>
            </a:r>
            <a:endParaRPr lang="en-US" sz="1850" dirty="0"/>
          </a:p>
        </p:txBody>
      </p:sp>
      <p:sp>
        <p:nvSpPr>
          <p:cNvPr id="13" name="Shape 10"/>
          <p:cNvSpPr/>
          <p:nvPr/>
        </p:nvSpPr>
        <p:spPr>
          <a:xfrm>
            <a:off x="4689753" y="5101471"/>
            <a:ext cx="3630335" cy="2480310"/>
          </a:xfrm>
          <a:prstGeom prst="roundRect">
            <a:avLst>
              <a:gd name="adj" fmla="val 3987"/>
            </a:avLst>
          </a:prstGeom>
          <a:solidFill>
            <a:srgbClr val="7E023C"/>
          </a:solidFill>
          <a:ln w="7620">
            <a:solidFill>
              <a:srgbClr val="971B55"/>
            </a:solidFill>
            <a:prstDash val="solid"/>
          </a:ln>
        </p:spPr>
      </p:sp>
      <p:sp>
        <p:nvSpPr>
          <p:cNvPr id="14" name="Text 11"/>
          <p:cNvSpPr/>
          <p:nvPr/>
        </p:nvSpPr>
        <p:spPr>
          <a:xfrm>
            <a:off x="4932759" y="5344478"/>
            <a:ext cx="2769989" cy="346234"/>
          </a:xfrm>
          <a:prstGeom prst="rect">
            <a:avLst/>
          </a:prstGeom>
          <a:noFill/>
          <a:ln/>
        </p:spPr>
        <p:txBody>
          <a:bodyPr wrap="none" lIns="0" tIns="0" rIns="0" bIns="0" rtlCol="0" anchor="t"/>
          <a:lstStyle/>
          <a:p>
            <a:pPr indent="0" marL="0">
              <a:lnSpc>
                <a:spcPts val="2700"/>
              </a:lnSpc>
              <a:buNone/>
            </a:pPr>
            <a:r>
              <a:rPr lang="en-US" sz="2150" b="1" spc="-65" kern="0" dirty="0">
                <a:solidFill>
                  <a:srgbClr val="E5E0DF"/>
                </a:solidFill>
                <a:latin typeface="Overpass Bold" pitchFamily="34" charset="0"/>
                <a:ea typeface="Overpass Bold" pitchFamily="34" charset="-122"/>
                <a:cs typeface="Overpass Bold" pitchFamily="34" charset="-120"/>
              </a:rPr>
              <a:t>Sales Forecasting</a:t>
            </a:r>
            <a:endParaRPr lang="en-US" sz="2150" dirty="0"/>
          </a:p>
        </p:txBody>
      </p:sp>
      <p:sp>
        <p:nvSpPr>
          <p:cNvPr id="15" name="Text 12"/>
          <p:cNvSpPr/>
          <p:nvPr/>
        </p:nvSpPr>
        <p:spPr>
          <a:xfrm>
            <a:off x="4932759" y="5831919"/>
            <a:ext cx="3144322" cy="1506855"/>
          </a:xfrm>
          <a:prstGeom prst="rect">
            <a:avLst/>
          </a:prstGeom>
          <a:noFill/>
          <a:ln/>
        </p:spPr>
        <p:txBody>
          <a:bodyPr wrap="square" lIns="0" tIns="0" rIns="0" bIns="0" rtlCol="0" anchor="t"/>
          <a:lstStyle/>
          <a:p>
            <a:pPr indent="0" marL="0">
              <a:lnSpc>
                <a:spcPts val="2950"/>
              </a:lnSpc>
              <a:buNone/>
            </a:pPr>
            <a:r>
              <a:rPr lang="en-US" sz="1850" dirty="0">
                <a:solidFill>
                  <a:srgbClr val="E5E0DF"/>
                </a:solidFill>
                <a:latin typeface="Overpass" pitchFamily="34" charset="0"/>
                <a:ea typeface="Overpass" pitchFamily="34" charset="-122"/>
                <a:cs typeface="Overpass" pitchFamily="34" charset="-120"/>
              </a:rPr>
              <a:t>AI models leverage customer data to predict sales trends and inform strategic decision-making.</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71141" y="618292"/>
            <a:ext cx="7574518" cy="1318736"/>
          </a:xfrm>
          <a:prstGeom prst="rect">
            <a:avLst/>
          </a:prstGeom>
          <a:noFill/>
          <a:ln/>
        </p:spPr>
        <p:txBody>
          <a:bodyPr wrap="square" lIns="0" tIns="0" rIns="0" bIns="0" rtlCol="0" anchor="t"/>
          <a:lstStyle/>
          <a:p>
            <a:pPr indent="0" marL="0">
              <a:lnSpc>
                <a:spcPts val="5150"/>
              </a:lnSpc>
              <a:buNone/>
            </a:pPr>
            <a:r>
              <a:rPr lang="en-US" sz="4150" b="1" spc="-125" kern="0" dirty="0">
                <a:solidFill>
                  <a:srgbClr val="FFFFFF"/>
                </a:solidFill>
                <a:latin typeface="Overpass Bold" pitchFamily="34" charset="0"/>
                <a:ea typeface="Overpass Bold" pitchFamily="34" charset="-122"/>
                <a:cs typeface="Overpass Bold" pitchFamily="34" charset="-120"/>
              </a:rPr>
              <a:t>AI's Transformative Impact on Supply Chain and Logistics</a:t>
            </a:r>
            <a:endParaRPr lang="en-US" sz="4150" dirty="0"/>
          </a:p>
        </p:txBody>
      </p:sp>
      <p:sp>
        <p:nvSpPr>
          <p:cNvPr id="4" name="Shape 1"/>
          <p:cNvSpPr/>
          <p:nvPr/>
        </p:nvSpPr>
        <p:spPr>
          <a:xfrm>
            <a:off x="6592133" y="2273260"/>
            <a:ext cx="30480" cy="5337929"/>
          </a:xfrm>
          <a:prstGeom prst="roundRect">
            <a:avLst>
              <a:gd name="adj" fmla="val 308970"/>
            </a:avLst>
          </a:prstGeom>
          <a:solidFill>
            <a:srgbClr val="971B55"/>
          </a:solidFill>
          <a:ln/>
        </p:spPr>
      </p:sp>
      <p:sp>
        <p:nvSpPr>
          <p:cNvPr id="5" name="Shape 2"/>
          <p:cNvSpPr/>
          <p:nvPr/>
        </p:nvSpPr>
        <p:spPr>
          <a:xfrm>
            <a:off x="6829127" y="2762369"/>
            <a:ext cx="784741" cy="30480"/>
          </a:xfrm>
          <a:prstGeom prst="roundRect">
            <a:avLst>
              <a:gd name="adj" fmla="val 308970"/>
            </a:avLst>
          </a:prstGeom>
          <a:solidFill>
            <a:srgbClr val="971B55"/>
          </a:solidFill>
          <a:ln/>
        </p:spPr>
      </p:sp>
      <p:sp>
        <p:nvSpPr>
          <p:cNvPr id="6" name="Shape 3"/>
          <p:cNvSpPr/>
          <p:nvPr/>
        </p:nvSpPr>
        <p:spPr>
          <a:xfrm>
            <a:off x="6355140" y="2525435"/>
            <a:ext cx="504468" cy="504468"/>
          </a:xfrm>
          <a:prstGeom prst="roundRect">
            <a:avLst>
              <a:gd name="adj" fmla="val 18668"/>
            </a:avLst>
          </a:prstGeom>
          <a:solidFill>
            <a:srgbClr val="7E023C"/>
          </a:solidFill>
          <a:ln w="7620">
            <a:solidFill>
              <a:srgbClr val="971B55"/>
            </a:solidFill>
            <a:prstDash val="solid"/>
          </a:ln>
        </p:spPr>
      </p:sp>
      <p:sp>
        <p:nvSpPr>
          <p:cNvPr id="7" name="Text 4"/>
          <p:cNvSpPr/>
          <p:nvPr/>
        </p:nvSpPr>
        <p:spPr>
          <a:xfrm>
            <a:off x="6548735" y="2619375"/>
            <a:ext cx="117157" cy="316587"/>
          </a:xfrm>
          <a:prstGeom prst="rect">
            <a:avLst/>
          </a:prstGeom>
          <a:noFill/>
          <a:ln/>
        </p:spPr>
        <p:txBody>
          <a:bodyPr wrap="none" lIns="0" tIns="0" rIns="0" bIns="0" rtlCol="0" anchor="t"/>
          <a:lstStyle/>
          <a:p>
            <a:pPr algn="ctr" indent="0" marL="0">
              <a:lnSpc>
                <a:spcPts val="2450"/>
              </a:lnSpc>
              <a:buNone/>
            </a:pPr>
            <a:r>
              <a:rPr lang="en-US" sz="2450" b="1" spc="-75" kern="0" dirty="0">
                <a:solidFill>
                  <a:srgbClr val="E5E0DF"/>
                </a:solidFill>
                <a:latin typeface="Overpass Bold" pitchFamily="34" charset="0"/>
                <a:ea typeface="Overpass Bold" pitchFamily="34" charset="-122"/>
                <a:cs typeface="Overpass Bold" pitchFamily="34" charset="-120"/>
              </a:rPr>
              <a:t>1</a:t>
            </a:r>
            <a:endParaRPr lang="en-US" sz="2450" dirty="0"/>
          </a:p>
        </p:txBody>
      </p:sp>
      <p:sp>
        <p:nvSpPr>
          <p:cNvPr id="8" name="Text 5"/>
          <p:cNvSpPr/>
          <p:nvPr/>
        </p:nvSpPr>
        <p:spPr>
          <a:xfrm>
            <a:off x="7840504" y="2497455"/>
            <a:ext cx="2637830" cy="329803"/>
          </a:xfrm>
          <a:prstGeom prst="rect">
            <a:avLst/>
          </a:prstGeom>
          <a:noFill/>
          <a:ln/>
        </p:spPr>
        <p:txBody>
          <a:bodyPr wrap="none" lIns="0" tIns="0" rIns="0" bIns="0" rtlCol="0" anchor="t"/>
          <a:lstStyle/>
          <a:p>
            <a:pPr algn="l" indent="0" marL="0">
              <a:lnSpc>
                <a:spcPts val="2550"/>
              </a:lnSpc>
              <a:buNone/>
            </a:pPr>
            <a:r>
              <a:rPr lang="en-US" sz="2050" b="1" spc="-62" kern="0" dirty="0">
                <a:solidFill>
                  <a:srgbClr val="E5E0DF"/>
                </a:solidFill>
                <a:latin typeface="Overpass Bold" pitchFamily="34" charset="0"/>
                <a:ea typeface="Overpass Bold" pitchFamily="34" charset="-122"/>
                <a:cs typeface="Overpass Bold" pitchFamily="34" charset="-120"/>
              </a:rPr>
              <a:t>Demand Forecasting</a:t>
            </a:r>
            <a:endParaRPr lang="en-US" sz="2050" dirty="0"/>
          </a:p>
        </p:txBody>
      </p:sp>
      <p:sp>
        <p:nvSpPr>
          <p:cNvPr id="9" name="Text 6"/>
          <p:cNvSpPr/>
          <p:nvPr/>
        </p:nvSpPr>
        <p:spPr>
          <a:xfrm>
            <a:off x="7840504" y="2961680"/>
            <a:ext cx="6005155" cy="717233"/>
          </a:xfrm>
          <a:prstGeom prst="rect">
            <a:avLst/>
          </a:prstGeom>
          <a:noFill/>
          <a:ln/>
        </p:spPr>
        <p:txBody>
          <a:bodyPr wrap="square" lIns="0" tIns="0" rIns="0" bIns="0" rtlCol="0" anchor="t"/>
          <a:lstStyle/>
          <a:p>
            <a:pPr algn="l" indent="0" marL="0">
              <a:lnSpc>
                <a:spcPts val="2800"/>
              </a:lnSpc>
              <a:buNone/>
            </a:pPr>
            <a:r>
              <a:rPr lang="en-US" sz="1750" dirty="0">
                <a:solidFill>
                  <a:srgbClr val="E5E0DF"/>
                </a:solidFill>
                <a:latin typeface="Overpass" pitchFamily="34" charset="0"/>
                <a:ea typeface="Overpass" pitchFamily="34" charset="-122"/>
                <a:cs typeface="Overpass" pitchFamily="34" charset="-120"/>
              </a:rPr>
              <a:t>AI-powered demand forecasting optimizes inventory levels and minimizes waste.</a:t>
            </a:r>
            <a:endParaRPr lang="en-US" sz="1750" dirty="0"/>
          </a:p>
        </p:txBody>
      </p:sp>
      <p:sp>
        <p:nvSpPr>
          <p:cNvPr id="10" name="Shape 7"/>
          <p:cNvSpPr/>
          <p:nvPr/>
        </p:nvSpPr>
        <p:spPr>
          <a:xfrm>
            <a:off x="6829127" y="4616410"/>
            <a:ext cx="784741" cy="30480"/>
          </a:xfrm>
          <a:prstGeom prst="roundRect">
            <a:avLst>
              <a:gd name="adj" fmla="val 308970"/>
            </a:avLst>
          </a:prstGeom>
          <a:solidFill>
            <a:srgbClr val="971B55"/>
          </a:solidFill>
          <a:ln/>
        </p:spPr>
      </p:sp>
      <p:sp>
        <p:nvSpPr>
          <p:cNvPr id="11" name="Shape 8"/>
          <p:cNvSpPr/>
          <p:nvPr/>
        </p:nvSpPr>
        <p:spPr>
          <a:xfrm>
            <a:off x="6355140" y="4379476"/>
            <a:ext cx="504468" cy="504468"/>
          </a:xfrm>
          <a:prstGeom prst="roundRect">
            <a:avLst>
              <a:gd name="adj" fmla="val 18668"/>
            </a:avLst>
          </a:prstGeom>
          <a:solidFill>
            <a:srgbClr val="7E023C"/>
          </a:solidFill>
          <a:ln w="7620">
            <a:solidFill>
              <a:srgbClr val="971B55"/>
            </a:solidFill>
            <a:prstDash val="solid"/>
          </a:ln>
        </p:spPr>
      </p:sp>
      <p:sp>
        <p:nvSpPr>
          <p:cNvPr id="12" name="Text 9"/>
          <p:cNvSpPr/>
          <p:nvPr/>
        </p:nvSpPr>
        <p:spPr>
          <a:xfrm>
            <a:off x="6515279" y="4473416"/>
            <a:ext cx="184071" cy="316587"/>
          </a:xfrm>
          <a:prstGeom prst="rect">
            <a:avLst/>
          </a:prstGeom>
          <a:noFill/>
          <a:ln/>
        </p:spPr>
        <p:txBody>
          <a:bodyPr wrap="none" lIns="0" tIns="0" rIns="0" bIns="0" rtlCol="0" anchor="t"/>
          <a:lstStyle/>
          <a:p>
            <a:pPr algn="ctr" indent="0" marL="0">
              <a:lnSpc>
                <a:spcPts val="2450"/>
              </a:lnSpc>
              <a:buNone/>
            </a:pPr>
            <a:r>
              <a:rPr lang="en-US" sz="2450" b="1" spc="-75" kern="0" dirty="0">
                <a:solidFill>
                  <a:srgbClr val="E5E0DF"/>
                </a:solidFill>
                <a:latin typeface="Overpass Bold" pitchFamily="34" charset="0"/>
                <a:ea typeface="Overpass Bold" pitchFamily="34" charset="-122"/>
                <a:cs typeface="Overpass Bold" pitchFamily="34" charset="-120"/>
              </a:rPr>
              <a:t>2</a:t>
            </a:r>
            <a:endParaRPr lang="en-US" sz="2450" dirty="0"/>
          </a:p>
        </p:txBody>
      </p:sp>
      <p:sp>
        <p:nvSpPr>
          <p:cNvPr id="13" name="Text 10"/>
          <p:cNvSpPr/>
          <p:nvPr/>
        </p:nvSpPr>
        <p:spPr>
          <a:xfrm>
            <a:off x="7840504" y="4351496"/>
            <a:ext cx="2637830" cy="329803"/>
          </a:xfrm>
          <a:prstGeom prst="rect">
            <a:avLst/>
          </a:prstGeom>
          <a:noFill/>
          <a:ln/>
        </p:spPr>
        <p:txBody>
          <a:bodyPr wrap="none" lIns="0" tIns="0" rIns="0" bIns="0" rtlCol="0" anchor="t"/>
          <a:lstStyle/>
          <a:p>
            <a:pPr algn="l" indent="0" marL="0">
              <a:lnSpc>
                <a:spcPts val="2550"/>
              </a:lnSpc>
              <a:buNone/>
            </a:pPr>
            <a:r>
              <a:rPr lang="en-US" sz="2050" b="1" spc="-62" kern="0" dirty="0">
                <a:solidFill>
                  <a:srgbClr val="E5E0DF"/>
                </a:solidFill>
                <a:latin typeface="Overpass Bold" pitchFamily="34" charset="0"/>
                <a:ea typeface="Overpass Bold" pitchFamily="34" charset="-122"/>
                <a:cs typeface="Overpass Bold" pitchFamily="34" charset="-120"/>
              </a:rPr>
              <a:t>Route Optimization</a:t>
            </a:r>
            <a:endParaRPr lang="en-US" sz="2050" dirty="0"/>
          </a:p>
        </p:txBody>
      </p:sp>
      <p:sp>
        <p:nvSpPr>
          <p:cNvPr id="14" name="Text 11"/>
          <p:cNvSpPr/>
          <p:nvPr/>
        </p:nvSpPr>
        <p:spPr>
          <a:xfrm>
            <a:off x="7840504" y="4815721"/>
            <a:ext cx="6005155" cy="717233"/>
          </a:xfrm>
          <a:prstGeom prst="rect">
            <a:avLst/>
          </a:prstGeom>
          <a:noFill/>
          <a:ln/>
        </p:spPr>
        <p:txBody>
          <a:bodyPr wrap="square" lIns="0" tIns="0" rIns="0" bIns="0" rtlCol="0" anchor="t"/>
          <a:lstStyle/>
          <a:p>
            <a:pPr algn="l" indent="0" marL="0">
              <a:lnSpc>
                <a:spcPts val="2800"/>
              </a:lnSpc>
              <a:buNone/>
            </a:pPr>
            <a:r>
              <a:rPr lang="en-US" sz="1750" dirty="0">
                <a:solidFill>
                  <a:srgbClr val="E5E0DF"/>
                </a:solidFill>
                <a:latin typeface="Overpass" pitchFamily="34" charset="0"/>
                <a:ea typeface="Overpass" pitchFamily="34" charset="-122"/>
                <a:cs typeface="Overpass" pitchFamily="34" charset="-120"/>
              </a:rPr>
              <a:t>AI algorithms analyze real-time data to plan the most efficient delivery routes.</a:t>
            </a:r>
            <a:endParaRPr lang="en-US" sz="1750" dirty="0"/>
          </a:p>
        </p:txBody>
      </p:sp>
      <p:sp>
        <p:nvSpPr>
          <p:cNvPr id="15" name="Shape 12"/>
          <p:cNvSpPr/>
          <p:nvPr/>
        </p:nvSpPr>
        <p:spPr>
          <a:xfrm>
            <a:off x="6829127" y="6470452"/>
            <a:ext cx="784741" cy="30480"/>
          </a:xfrm>
          <a:prstGeom prst="roundRect">
            <a:avLst>
              <a:gd name="adj" fmla="val 308970"/>
            </a:avLst>
          </a:prstGeom>
          <a:solidFill>
            <a:srgbClr val="971B55"/>
          </a:solidFill>
          <a:ln/>
        </p:spPr>
      </p:sp>
      <p:sp>
        <p:nvSpPr>
          <p:cNvPr id="16" name="Shape 13"/>
          <p:cNvSpPr/>
          <p:nvPr/>
        </p:nvSpPr>
        <p:spPr>
          <a:xfrm>
            <a:off x="6355140" y="6233517"/>
            <a:ext cx="504468" cy="504468"/>
          </a:xfrm>
          <a:prstGeom prst="roundRect">
            <a:avLst>
              <a:gd name="adj" fmla="val 18668"/>
            </a:avLst>
          </a:prstGeom>
          <a:solidFill>
            <a:srgbClr val="7E023C"/>
          </a:solidFill>
          <a:ln w="7620">
            <a:solidFill>
              <a:srgbClr val="971B55"/>
            </a:solidFill>
            <a:prstDash val="solid"/>
          </a:ln>
        </p:spPr>
      </p:sp>
      <p:sp>
        <p:nvSpPr>
          <p:cNvPr id="17" name="Text 14"/>
          <p:cNvSpPr/>
          <p:nvPr/>
        </p:nvSpPr>
        <p:spPr>
          <a:xfrm>
            <a:off x="6517184" y="6327458"/>
            <a:ext cx="180261" cy="316587"/>
          </a:xfrm>
          <a:prstGeom prst="rect">
            <a:avLst/>
          </a:prstGeom>
          <a:noFill/>
          <a:ln/>
        </p:spPr>
        <p:txBody>
          <a:bodyPr wrap="none" lIns="0" tIns="0" rIns="0" bIns="0" rtlCol="0" anchor="t"/>
          <a:lstStyle/>
          <a:p>
            <a:pPr algn="ctr" indent="0" marL="0">
              <a:lnSpc>
                <a:spcPts val="2450"/>
              </a:lnSpc>
              <a:buNone/>
            </a:pPr>
            <a:r>
              <a:rPr lang="en-US" sz="2450" b="1" spc="-75" kern="0" dirty="0">
                <a:solidFill>
                  <a:srgbClr val="E5E0DF"/>
                </a:solidFill>
                <a:latin typeface="Overpass Bold" pitchFamily="34" charset="0"/>
                <a:ea typeface="Overpass Bold" pitchFamily="34" charset="-122"/>
                <a:cs typeface="Overpass Bold" pitchFamily="34" charset="-120"/>
              </a:rPr>
              <a:t>3</a:t>
            </a:r>
            <a:endParaRPr lang="en-US" sz="2450" dirty="0"/>
          </a:p>
        </p:txBody>
      </p:sp>
      <p:sp>
        <p:nvSpPr>
          <p:cNvPr id="18" name="Text 15"/>
          <p:cNvSpPr/>
          <p:nvPr/>
        </p:nvSpPr>
        <p:spPr>
          <a:xfrm>
            <a:off x="7840504" y="6205538"/>
            <a:ext cx="2637830" cy="329803"/>
          </a:xfrm>
          <a:prstGeom prst="rect">
            <a:avLst/>
          </a:prstGeom>
          <a:noFill/>
          <a:ln/>
        </p:spPr>
        <p:txBody>
          <a:bodyPr wrap="none" lIns="0" tIns="0" rIns="0" bIns="0" rtlCol="0" anchor="t"/>
          <a:lstStyle/>
          <a:p>
            <a:pPr algn="l" indent="0" marL="0">
              <a:lnSpc>
                <a:spcPts val="2550"/>
              </a:lnSpc>
              <a:buNone/>
            </a:pPr>
            <a:r>
              <a:rPr lang="en-US" sz="2050" b="1" spc="-62" kern="0" dirty="0">
                <a:solidFill>
                  <a:srgbClr val="E5E0DF"/>
                </a:solidFill>
                <a:latin typeface="Overpass Bold" pitchFamily="34" charset="0"/>
                <a:ea typeface="Overpass Bold" pitchFamily="34" charset="-122"/>
                <a:cs typeface="Overpass Bold" pitchFamily="34" charset="-120"/>
              </a:rPr>
              <a:t>Autonomous Vehicles</a:t>
            </a:r>
            <a:endParaRPr lang="en-US" sz="2050" dirty="0"/>
          </a:p>
        </p:txBody>
      </p:sp>
      <p:sp>
        <p:nvSpPr>
          <p:cNvPr id="19" name="Text 16"/>
          <p:cNvSpPr/>
          <p:nvPr/>
        </p:nvSpPr>
        <p:spPr>
          <a:xfrm>
            <a:off x="7840504" y="6669762"/>
            <a:ext cx="6005155" cy="717233"/>
          </a:xfrm>
          <a:prstGeom prst="rect">
            <a:avLst/>
          </a:prstGeom>
          <a:noFill/>
          <a:ln/>
        </p:spPr>
        <p:txBody>
          <a:bodyPr wrap="square" lIns="0" tIns="0" rIns="0" bIns="0" rtlCol="0" anchor="t"/>
          <a:lstStyle/>
          <a:p>
            <a:pPr algn="l" indent="0" marL="0">
              <a:lnSpc>
                <a:spcPts val="2800"/>
              </a:lnSpc>
              <a:buNone/>
            </a:pPr>
            <a:r>
              <a:rPr lang="en-US" sz="1750" dirty="0">
                <a:solidFill>
                  <a:srgbClr val="E5E0DF"/>
                </a:solidFill>
                <a:latin typeface="Overpass" pitchFamily="34" charset="0"/>
                <a:ea typeface="Overpass" pitchFamily="34" charset="-122"/>
                <a:cs typeface="Overpass" pitchFamily="34" charset="-120"/>
              </a:rPr>
              <a:t>Self-driving trucks and drones streamline last-mile delivery and reduce human error.</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63322"/>
          </a:xfrm>
          <a:prstGeom prst="rect">
            <a:avLst/>
          </a:prstGeom>
        </p:spPr>
      </p:pic>
      <p:sp>
        <p:nvSpPr>
          <p:cNvPr id="3" name="Text 0"/>
          <p:cNvSpPr/>
          <p:nvPr/>
        </p:nvSpPr>
        <p:spPr>
          <a:xfrm>
            <a:off x="773668" y="3682484"/>
            <a:ext cx="12413099" cy="650200"/>
          </a:xfrm>
          <a:prstGeom prst="rect">
            <a:avLst/>
          </a:prstGeom>
          <a:noFill/>
          <a:ln/>
        </p:spPr>
        <p:txBody>
          <a:bodyPr wrap="none" lIns="0" tIns="0" rIns="0" bIns="0" rtlCol="0" anchor="t"/>
          <a:lstStyle/>
          <a:p>
            <a:pPr indent="0" marL="0">
              <a:lnSpc>
                <a:spcPts val="5100"/>
              </a:lnSpc>
              <a:buNone/>
            </a:pPr>
            <a:r>
              <a:rPr lang="en-US" sz="4050" b="1" spc="-123" kern="0" dirty="0">
                <a:solidFill>
                  <a:srgbClr val="FFFFFF"/>
                </a:solidFill>
                <a:latin typeface="Overpass Bold" pitchFamily="34" charset="0"/>
                <a:ea typeface="Overpass Bold" pitchFamily="34" charset="-122"/>
                <a:cs typeface="Overpass Bold" pitchFamily="34" charset="-120"/>
              </a:rPr>
              <a:t>Ethical Considerations and Responsible AI Deployment</a:t>
            </a:r>
            <a:endParaRPr lang="en-US" sz="4050" dirty="0"/>
          </a:p>
        </p:txBody>
      </p:sp>
      <p:pic>
        <p:nvPicPr>
          <p:cNvPr id="4" name="Image 1" descr="preencoded.png">    </p:cNvPr>
          <p:cNvPicPr>
            <a:picLocks noChangeAspect="1"/>
          </p:cNvPicPr>
          <p:nvPr/>
        </p:nvPicPr>
        <p:blipFill>
          <a:blip r:embed="rId2"/>
          <a:stretch>
            <a:fillRect/>
          </a:stretch>
        </p:blipFill>
        <p:spPr>
          <a:xfrm>
            <a:off x="773668" y="4664273"/>
            <a:ext cx="552569" cy="552569"/>
          </a:xfrm>
          <a:prstGeom prst="rect">
            <a:avLst/>
          </a:prstGeom>
        </p:spPr>
      </p:pic>
      <p:sp>
        <p:nvSpPr>
          <p:cNvPr id="5" name="Text 1"/>
          <p:cNvSpPr/>
          <p:nvPr/>
        </p:nvSpPr>
        <p:spPr>
          <a:xfrm>
            <a:off x="773668" y="5437822"/>
            <a:ext cx="2600682" cy="325041"/>
          </a:xfrm>
          <a:prstGeom prst="rect">
            <a:avLst/>
          </a:prstGeom>
          <a:noFill/>
          <a:ln/>
        </p:spPr>
        <p:txBody>
          <a:bodyPr wrap="none" lIns="0" tIns="0" rIns="0" bIns="0" rtlCol="0" anchor="t"/>
          <a:lstStyle/>
          <a:p>
            <a:pPr algn="l" indent="0" marL="0">
              <a:lnSpc>
                <a:spcPts val="2550"/>
              </a:lnSpc>
              <a:buNone/>
            </a:pPr>
            <a:r>
              <a:rPr lang="en-US" sz="2000" b="1" spc="-61" kern="0" dirty="0">
                <a:solidFill>
                  <a:srgbClr val="E5E0DF"/>
                </a:solidFill>
                <a:latin typeface="Overpass Bold" pitchFamily="34" charset="0"/>
                <a:ea typeface="Overpass Bold" pitchFamily="34" charset="-122"/>
                <a:cs typeface="Overpass Bold" pitchFamily="34" charset="-120"/>
              </a:rPr>
              <a:t>Privacy and Security</a:t>
            </a:r>
            <a:endParaRPr lang="en-US" sz="2000" dirty="0"/>
          </a:p>
        </p:txBody>
      </p:sp>
      <p:sp>
        <p:nvSpPr>
          <p:cNvPr id="6" name="Text 2"/>
          <p:cNvSpPr/>
          <p:nvPr/>
        </p:nvSpPr>
        <p:spPr>
          <a:xfrm>
            <a:off x="773668" y="5895499"/>
            <a:ext cx="3022044" cy="1061204"/>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Overpass" pitchFamily="34" charset="0"/>
                <a:ea typeface="Overpass" pitchFamily="34" charset="-122"/>
                <a:cs typeface="Overpass" pitchFamily="34" charset="-120"/>
              </a:rPr>
              <a:t>Ensuring the secure and ethical use of customer data is critical for building trust.</a:t>
            </a:r>
            <a:endParaRPr lang="en-US" sz="1700" dirty="0"/>
          </a:p>
        </p:txBody>
      </p:sp>
      <p:pic>
        <p:nvPicPr>
          <p:cNvPr id="7" name="Image 2" descr="preencoded.png">    </p:cNvPr>
          <p:cNvPicPr>
            <a:picLocks noChangeAspect="1"/>
          </p:cNvPicPr>
          <p:nvPr/>
        </p:nvPicPr>
        <p:blipFill>
          <a:blip r:embed="rId3"/>
          <a:stretch>
            <a:fillRect/>
          </a:stretch>
        </p:blipFill>
        <p:spPr>
          <a:xfrm>
            <a:off x="4127302" y="4664273"/>
            <a:ext cx="552569" cy="552569"/>
          </a:xfrm>
          <a:prstGeom prst="rect">
            <a:avLst/>
          </a:prstGeom>
        </p:spPr>
      </p:pic>
      <p:sp>
        <p:nvSpPr>
          <p:cNvPr id="8" name="Text 3"/>
          <p:cNvSpPr/>
          <p:nvPr/>
        </p:nvSpPr>
        <p:spPr>
          <a:xfrm>
            <a:off x="4127302" y="5437822"/>
            <a:ext cx="2600682" cy="325041"/>
          </a:xfrm>
          <a:prstGeom prst="rect">
            <a:avLst/>
          </a:prstGeom>
          <a:noFill/>
          <a:ln/>
        </p:spPr>
        <p:txBody>
          <a:bodyPr wrap="none" lIns="0" tIns="0" rIns="0" bIns="0" rtlCol="0" anchor="t"/>
          <a:lstStyle/>
          <a:p>
            <a:pPr algn="l" indent="0" marL="0">
              <a:lnSpc>
                <a:spcPts val="2550"/>
              </a:lnSpc>
              <a:buNone/>
            </a:pPr>
            <a:r>
              <a:rPr lang="en-US" sz="2000" b="1" spc="-61" kern="0" dirty="0">
                <a:solidFill>
                  <a:srgbClr val="E5E0DF"/>
                </a:solidFill>
                <a:latin typeface="Overpass Bold" pitchFamily="34" charset="0"/>
                <a:ea typeface="Overpass Bold" pitchFamily="34" charset="-122"/>
                <a:cs typeface="Overpass Bold" pitchFamily="34" charset="-120"/>
              </a:rPr>
              <a:t>Algorithmic Bias</a:t>
            </a:r>
            <a:endParaRPr lang="en-US" sz="2000" dirty="0"/>
          </a:p>
        </p:txBody>
      </p:sp>
      <p:sp>
        <p:nvSpPr>
          <p:cNvPr id="9" name="Text 4"/>
          <p:cNvSpPr/>
          <p:nvPr/>
        </p:nvSpPr>
        <p:spPr>
          <a:xfrm>
            <a:off x="4127302" y="5895499"/>
            <a:ext cx="3022044" cy="1061204"/>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Overpass" pitchFamily="34" charset="0"/>
                <a:ea typeface="Overpass" pitchFamily="34" charset="-122"/>
                <a:cs typeface="Overpass" pitchFamily="34" charset="-120"/>
              </a:rPr>
              <a:t>Proactively addressing AI bias to promote fairness and non-discrimination.</a:t>
            </a:r>
            <a:endParaRPr lang="en-US" sz="1700" dirty="0"/>
          </a:p>
        </p:txBody>
      </p:sp>
      <p:pic>
        <p:nvPicPr>
          <p:cNvPr id="10" name="Image 3" descr="preencoded.png">    </p:cNvPr>
          <p:cNvPicPr>
            <a:picLocks noChangeAspect="1"/>
          </p:cNvPicPr>
          <p:nvPr/>
        </p:nvPicPr>
        <p:blipFill>
          <a:blip r:embed="rId4"/>
          <a:stretch>
            <a:fillRect/>
          </a:stretch>
        </p:blipFill>
        <p:spPr>
          <a:xfrm>
            <a:off x="7480935" y="4664273"/>
            <a:ext cx="552569" cy="552569"/>
          </a:xfrm>
          <a:prstGeom prst="rect">
            <a:avLst/>
          </a:prstGeom>
        </p:spPr>
      </p:pic>
      <p:sp>
        <p:nvSpPr>
          <p:cNvPr id="11" name="Text 5"/>
          <p:cNvSpPr/>
          <p:nvPr/>
        </p:nvSpPr>
        <p:spPr>
          <a:xfrm>
            <a:off x="7480935" y="5437822"/>
            <a:ext cx="2748677" cy="325041"/>
          </a:xfrm>
          <a:prstGeom prst="rect">
            <a:avLst/>
          </a:prstGeom>
          <a:noFill/>
          <a:ln/>
        </p:spPr>
        <p:txBody>
          <a:bodyPr wrap="none" lIns="0" tIns="0" rIns="0" bIns="0" rtlCol="0" anchor="t"/>
          <a:lstStyle/>
          <a:p>
            <a:pPr algn="l" indent="0" marL="0">
              <a:lnSpc>
                <a:spcPts val="2550"/>
              </a:lnSpc>
              <a:buNone/>
            </a:pPr>
            <a:r>
              <a:rPr lang="en-US" sz="2000" b="1" spc="-61" kern="0" dirty="0">
                <a:solidFill>
                  <a:srgbClr val="E5E0DF"/>
                </a:solidFill>
                <a:latin typeface="Overpass Bold" pitchFamily="34" charset="0"/>
                <a:ea typeface="Overpass Bold" pitchFamily="34" charset="-122"/>
                <a:cs typeface="Overpass Bold" pitchFamily="34" charset="-120"/>
              </a:rPr>
              <a:t>Human-AI Collaboration</a:t>
            </a:r>
            <a:endParaRPr lang="en-US" sz="2000" dirty="0"/>
          </a:p>
        </p:txBody>
      </p:sp>
      <p:sp>
        <p:nvSpPr>
          <p:cNvPr id="12" name="Text 6"/>
          <p:cNvSpPr/>
          <p:nvPr/>
        </p:nvSpPr>
        <p:spPr>
          <a:xfrm>
            <a:off x="7480935" y="5895499"/>
            <a:ext cx="3022044" cy="1414939"/>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Overpass" pitchFamily="34" charset="0"/>
                <a:ea typeface="Overpass" pitchFamily="34" charset="-122"/>
                <a:cs typeface="Overpass" pitchFamily="34" charset="-120"/>
              </a:rPr>
              <a:t>Fostering positive human-AI interaction and preserving meaningful work for employees.</a:t>
            </a:r>
            <a:endParaRPr lang="en-US" sz="1700" dirty="0"/>
          </a:p>
        </p:txBody>
      </p:sp>
      <p:pic>
        <p:nvPicPr>
          <p:cNvPr id="13" name="Image 4" descr="preencoded.png">    </p:cNvPr>
          <p:cNvPicPr>
            <a:picLocks noChangeAspect="1"/>
          </p:cNvPicPr>
          <p:nvPr/>
        </p:nvPicPr>
        <p:blipFill>
          <a:blip r:embed="rId5"/>
          <a:stretch>
            <a:fillRect/>
          </a:stretch>
        </p:blipFill>
        <p:spPr>
          <a:xfrm>
            <a:off x="10834568" y="4664273"/>
            <a:ext cx="552569" cy="552569"/>
          </a:xfrm>
          <a:prstGeom prst="rect">
            <a:avLst/>
          </a:prstGeom>
        </p:spPr>
      </p:pic>
      <p:sp>
        <p:nvSpPr>
          <p:cNvPr id="14" name="Text 7"/>
          <p:cNvSpPr/>
          <p:nvPr/>
        </p:nvSpPr>
        <p:spPr>
          <a:xfrm>
            <a:off x="10834568" y="5437822"/>
            <a:ext cx="2672239" cy="325041"/>
          </a:xfrm>
          <a:prstGeom prst="rect">
            <a:avLst/>
          </a:prstGeom>
          <a:noFill/>
          <a:ln/>
        </p:spPr>
        <p:txBody>
          <a:bodyPr wrap="none" lIns="0" tIns="0" rIns="0" bIns="0" rtlCol="0" anchor="t"/>
          <a:lstStyle/>
          <a:p>
            <a:pPr algn="l" indent="0" marL="0">
              <a:lnSpc>
                <a:spcPts val="2550"/>
              </a:lnSpc>
              <a:buNone/>
            </a:pPr>
            <a:r>
              <a:rPr lang="en-US" sz="2000" b="1" spc="-61" kern="0" dirty="0">
                <a:solidFill>
                  <a:srgbClr val="E5E0DF"/>
                </a:solidFill>
                <a:latin typeface="Overpass Bold" pitchFamily="34" charset="0"/>
                <a:ea typeface="Overpass Bold" pitchFamily="34" charset="-122"/>
                <a:cs typeface="Overpass Bold" pitchFamily="34" charset="-120"/>
              </a:rPr>
              <a:t>Regulatory Compliance</a:t>
            </a:r>
            <a:endParaRPr lang="en-US" sz="2000" dirty="0"/>
          </a:p>
        </p:txBody>
      </p:sp>
      <p:sp>
        <p:nvSpPr>
          <p:cNvPr id="15" name="Text 8"/>
          <p:cNvSpPr/>
          <p:nvPr/>
        </p:nvSpPr>
        <p:spPr>
          <a:xfrm>
            <a:off x="10834568" y="5895499"/>
            <a:ext cx="3022163" cy="1061204"/>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Overpass" pitchFamily="34" charset="0"/>
                <a:ea typeface="Overpass" pitchFamily="34" charset="-122"/>
                <a:cs typeface="Overpass" pitchFamily="34" charset="-120"/>
              </a:rPr>
              <a:t>Ensuring AI deployment aligns with evolving legal and ethical frameworks.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6047" y="1050369"/>
            <a:ext cx="10651927" cy="635318"/>
          </a:xfrm>
          <a:prstGeom prst="rect">
            <a:avLst/>
          </a:prstGeom>
          <a:noFill/>
          <a:ln/>
        </p:spPr>
        <p:txBody>
          <a:bodyPr wrap="none" lIns="0" tIns="0" rIns="0" bIns="0" rtlCol="0" anchor="t"/>
          <a:lstStyle/>
          <a:p>
            <a:pPr indent="0" marL="0">
              <a:lnSpc>
                <a:spcPts val="5000"/>
              </a:lnSpc>
              <a:buNone/>
            </a:pPr>
            <a:r>
              <a:rPr lang="en-US" sz="4000" b="1" spc="-120" kern="0" dirty="0">
                <a:solidFill>
                  <a:srgbClr val="FFFFFF"/>
                </a:solidFill>
                <a:latin typeface="Overpass Bold" pitchFamily="34" charset="0"/>
                <a:ea typeface="Overpass Bold" pitchFamily="34" charset="-122"/>
                <a:cs typeface="Overpass Bold" pitchFamily="34" charset="-120"/>
              </a:rPr>
              <a:t>Upskilling the Workforce for an AI-Driven Future</a:t>
            </a:r>
            <a:endParaRPr lang="en-US" sz="4000" dirty="0"/>
          </a:p>
        </p:txBody>
      </p:sp>
      <p:pic>
        <p:nvPicPr>
          <p:cNvPr id="3" name="Image 0" descr="preencoded.png">    </p:cNvPr>
          <p:cNvPicPr>
            <a:picLocks noChangeAspect="1"/>
          </p:cNvPicPr>
          <p:nvPr/>
        </p:nvPicPr>
        <p:blipFill>
          <a:blip r:embed="rId1"/>
          <a:stretch>
            <a:fillRect/>
          </a:stretch>
        </p:blipFill>
        <p:spPr>
          <a:xfrm>
            <a:off x="3223855" y="2117765"/>
            <a:ext cx="1623298" cy="1224915"/>
          </a:xfrm>
          <a:prstGeom prst="rect">
            <a:avLst/>
          </a:prstGeom>
        </p:spPr>
      </p:pic>
      <p:sp>
        <p:nvSpPr>
          <p:cNvPr id="4" name="Text 1"/>
          <p:cNvSpPr/>
          <p:nvPr/>
        </p:nvSpPr>
        <p:spPr>
          <a:xfrm>
            <a:off x="3985498" y="2665571"/>
            <a:ext cx="99893" cy="431959"/>
          </a:xfrm>
          <a:prstGeom prst="rect">
            <a:avLst/>
          </a:prstGeom>
          <a:noFill/>
          <a:ln/>
        </p:spPr>
        <p:txBody>
          <a:bodyPr wrap="none" lIns="0" tIns="0" rIns="0" bIns="0" rtlCol="0" anchor="t"/>
          <a:lstStyle/>
          <a:p>
            <a:pPr algn="ctr" indent="0" marL="0">
              <a:lnSpc>
                <a:spcPts val="3400"/>
              </a:lnSpc>
              <a:buNone/>
            </a:pPr>
            <a:r>
              <a:rPr lang="en-US" sz="2100" b="1" spc="-64" kern="0" dirty="0">
                <a:solidFill>
                  <a:srgbClr val="E5E0DF"/>
                </a:solidFill>
                <a:latin typeface="Overpass Bold" pitchFamily="34" charset="0"/>
                <a:ea typeface="Overpass Bold" pitchFamily="34" charset="-122"/>
                <a:cs typeface="Overpass Bold" pitchFamily="34" charset="-120"/>
              </a:rPr>
              <a:t>1</a:t>
            </a:r>
            <a:endParaRPr lang="en-US" sz="2100" dirty="0"/>
          </a:p>
        </p:txBody>
      </p:sp>
      <p:sp>
        <p:nvSpPr>
          <p:cNvPr id="5" name="Text 2"/>
          <p:cNvSpPr/>
          <p:nvPr/>
        </p:nvSpPr>
        <p:spPr>
          <a:xfrm>
            <a:off x="5063133" y="2333744"/>
            <a:ext cx="2541627" cy="317659"/>
          </a:xfrm>
          <a:prstGeom prst="rect">
            <a:avLst/>
          </a:prstGeom>
          <a:noFill/>
          <a:ln/>
        </p:spPr>
        <p:txBody>
          <a:bodyPr wrap="none" lIns="0" tIns="0" rIns="0" bIns="0" rtlCol="0" anchor="t"/>
          <a:lstStyle/>
          <a:p>
            <a:pPr algn="l" indent="0" marL="0">
              <a:lnSpc>
                <a:spcPts val="2500"/>
              </a:lnSpc>
              <a:buNone/>
            </a:pPr>
            <a:r>
              <a:rPr lang="en-US" sz="2000" b="1" spc="-60" kern="0" dirty="0">
                <a:solidFill>
                  <a:srgbClr val="E5E0DF"/>
                </a:solidFill>
                <a:latin typeface="Overpass Bold" pitchFamily="34" charset="0"/>
                <a:ea typeface="Overpass Bold" pitchFamily="34" charset="-122"/>
                <a:cs typeface="Overpass Bold" pitchFamily="34" charset="-120"/>
              </a:rPr>
              <a:t>Leadership</a:t>
            </a:r>
            <a:endParaRPr lang="en-US" sz="2000" dirty="0"/>
          </a:p>
        </p:txBody>
      </p:sp>
      <p:sp>
        <p:nvSpPr>
          <p:cNvPr id="6" name="Text 3"/>
          <p:cNvSpPr/>
          <p:nvPr/>
        </p:nvSpPr>
        <p:spPr>
          <a:xfrm>
            <a:off x="5063133" y="2780943"/>
            <a:ext cx="5781556" cy="345758"/>
          </a:xfrm>
          <a:prstGeom prst="rect">
            <a:avLst/>
          </a:prstGeom>
          <a:noFill/>
          <a:ln/>
        </p:spPr>
        <p:txBody>
          <a:bodyPr wrap="none" lIns="0" tIns="0" rIns="0" bIns="0" rtlCol="0" anchor="t"/>
          <a:lstStyle/>
          <a:p>
            <a:pPr algn="l" indent="0" marL="0">
              <a:lnSpc>
                <a:spcPts val="2700"/>
              </a:lnSpc>
              <a:buNone/>
            </a:pPr>
            <a:r>
              <a:rPr lang="en-US" sz="1700" dirty="0">
                <a:solidFill>
                  <a:srgbClr val="E5E0DF"/>
                </a:solidFill>
                <a:latin typeface="Overpass" pitchFamily="34" charset="0"/>
                <a:ea typeface="Overpass" pitchFamily="34" charset="-122"/>
                <a:cs typeface="Overpass" pitchFamily="34" charset="-120"/>
              </a:rPr>
              <a:t>Equipping executives to guide the strategic integration of AI.</a:t>
            </a:r>
            <a:endParaRPr lang="en-US" sz="1700" dirty="0"/>
          </a:p>
        </p:txBody>
      </p:sp>
      <p:sp>
        <p:nvSpPr>
          <p:cNvPr id="7" name="Shape 4"/>
          <p:cNvSpPr/>
          <p:nvPr/>
        </p:nvSpPr>
        <p:spPr>
          <a:xfrm>
            <a:off x="4901089" y="3354348"/>
            <a:ext cx="8919329" cy="15240"/>
          </a:xfrm>
          <a:prstGeom prst="roundRect">
            <a:avLst>
              <a:gd name="adj" fmla="val 595391"/>
            </a:avLst>
          </a:prstGeom>
          <a:solidFill>
            <a:srgbClr val="971B55"/>
          </a:solidFill>
          <a:ln/>
        </p:spPr>
      </p:sp>
      <p:pic>
        <p:nvPicPr>
          <p:cNvPr id="8" name="Image 1" descr="preencoded.png">    </p:cNvPr>
          <p:cNvPicPr>
            <a:picLocks noChangeAspect="1"/>
          </p:cNvPicPr>
          <p:nvPr/>
        </p:nvPicPr>
        <p:blipFill>
          <a:blip r:embed="rId2"/>
          <a:stretch>
            <a:fillRect/>
          </a:stretch>
        </p:blipFill>
        <p:spPr>
          <a:xfrm>
            <a:off x="2412206" y="3396615"/>
            <a:ext cx="3246715" cy="1224915"/>
          </a:xfrm>
          <a:prstGeom prst="rect">
            <a:avLst/>
          </a:prstGeom>
        </p:spPr>
      </p:pic>
      <p:sp>
        <p:nvSpPr>
          <p:cNvPr id="9" name="Text 5"/>
          <p:cNvSpPr/>
          <p:nvPr/>
        </p:nvSpPr>
        <p:spPr>
          <a:xfrm>
            <a:off x="3956923" y="3793093"/>
            <a:ext cx="157043" cy="431959"/>
          </a:xfrm>
          <a:prstGeom prst="rect">
            <a:avLst/>
          </a:prstGeom>
          <a:noFill/>
          <a:ln/>
        </p:spPr>
        <p:txBody>
          <a:bodyPr wrap="none" lIns="0" tIns="0" rIns="0" bIns="0" rtlCol="0" anchor="t"/>
          <a:lstStyle/>
          <a:p>
            <a:pPr algn="ctr" indent="0" marL="0">
              <a:lnSpc>
                <a:spcPts val="3400"/>
              </a:lnSpc>
              <a:buNone/>
            </a:pPr>
            <a:r>
              <a:rPr lang="en-US" sz="2100" b="1" spc="-64" kern="0" dirty="0">
                <a:solidFill>
                  <a:srgbClr val="E5E0DF"/>
                </a:solidFill>
                <a:latin typeface="Overpass Bold" pitchFamily="34" charset="0"/>
                <a:ea typeface="Overpass Bold" pitchFamily="34" charset="-122"/>
                <a:cs typeface="Overpass Bold" pitchFamily="34" charset="-120"/>
              </a:rPr>
              <a:t>2</a:t>
            </a:r>
            <a:endParaRPr lang="en-US" sz="2100" dirty="0"/>
          </a:p>
        </p:txBody>
      </p:sp>
      <p:sp>
        <p:nvSpPr>
          <p:cNvPr id="10" name="Text 6"/>
          <p:cNvSpPr/>
          <p:nvPr/>
        </p:nvSpPr>
        <p:spPr>
          <a:xfrm>
            <a:off x="5874901" y="3612594"/>
            <a:ext cx="2541627" cy="317659"/>
          </a:xfrm>
          <a:prstGeom prst="rect">
            <a:avLst/>
          </a:prstGeom>
          <a:noFill/>
          <a:ln/>
        </p:spPr>
        <p:txBody>
          <a:bodyPr wrap="none" lIns="0" tIns="0" rIns="0" bIns="0" rtlCol="0" anchor="t"/>
          <a:lstStyle/>
          <a:p>
            <a:pPr algn="l" indent="0" marL="0">
              <a:lnSpc>
                <a:spcPts val="2500"/>
              </a:lnSpc>
              <a:buNone/>
            </a:pPr>
            <a:r>
              <a:rPr lang="en-US" sz="2000" b="1" spc="-60" kern="0" dirty="0">
                <a:solidFill>
                  <a:srgbClr val="E5E0DF"/>
                </a:solidFill>
                <a:latin typeface="Overpass Bold" pitchFamily="34" charset="0"/>
                <a:ea typeface="Overpass Bold" pitchFamily="34" charset="-122"/>
                <a:cs typeface="Overpass Bold" pitchFamily="34" charset="-120"/>
              </a:rPr>
              <a:t>Technical Expertise</a:t>
            </a:r>
            <a:endParaRPr lang="en-US" sz="2000" dirty="0"/>
          </a:p>
        </p:txBody>
      </p:sp>
      <p:sp>
        <p:nvSpPr>
          <p:cNvPr id="11" name="Text 7"/>
          <p:cNvSpPr/>
          <p:nvPr/>
        </p:nvSpPr>
        <p:spPr>
          <a:xfrm>
            <a:off x="5874901" y="4059793"/>
            <a:ext cx="5181362" cy="345758"/>
          </a:xfrm>
          <a:prstGeom prst="rect">
            <a:avLst/>
          </a:prstGeom>
          <a:noFill/>
          <a:ln/>
        </p:spPr>
        <p:txBody>
          <a:bodyPr wrap="none" lIns="0" tIns="0" rIns="0" bIns="0" rtlCol="0" anchor="t"/>
          <a:lstStyle/>
          <a:p>
            <a:pPr algn="l" indent="0" marL="0">
              <a:lnSpc>
                <a:spcPts val="2700"/>
              </a:lnSpc>
              <a:buNone/>
            </a:pPr>
            <a:r>
              <a:rPr lang="en-US" sz="1700" dirty="0">
                <a:solidFill>
                  <a:srgbClr val="E5E0DF"/>
                </a:solidFill>
                <a:latin typeface="Overpass" pitchFamily="34" charset="0"/>
                <a:ea typeface="Overpass" pitchFamily="34" charset="-122"/>
                <a:cs typeface="Overpass" pitchFamily="34" charset="-120"/>
              </a:rPr>
              <a:t>Developing specialized AI and machine learning skills.</a:t>
            </a:r>
            <a:endParaRPr lang="en-US" sz="1700" dirty="0"/>
          </a:p>
        </p:txBody>
      </p:sp>
      <p:sp>
        <p:nvSpPr>
          <p:cNvPr id="12" name="Shape 8"/>
          <p:cNvSpPr/>
          <p:nvPr/>
        </p:nvSpPr>
        <p:spPr>
          <a:xfrm>
            <a:off x="5712857" y="4633198"/>
            <a:ext cx="8107561" cy="15240"/>
          </a:xfrm>
          <a:prstGeom prst="roundRect">
            <a:avLst>
              <a:gd name="adj" fmla="val 595391"/>
            </a:avLst>
          </a:prstGeom>
          <a:solidFill>
            <a:srgbClr val="971B55"/>
          </a:solidFill>
          <a:ln/>
        </p:spPr>
      </p:sp>
      <p:pic>
        <p:nvPicPr>
          <p:cNvPr id="13" name="Image 2" descr="preencoded.png">    </p:cNvPr>
          <p:cNvPicPr>
            <a:picLocks noChangeAspect="1"/>
          </p:cNvPicPr>
          <p:nvPr/>
        </p:nvPicPr>
        <p:blipFill>
          <a:blip r:embed="rId3"/>
          <a:stretch>
            <a:fillRect/>
          </a:stretch>
        </p:blipFill>
        <p:spPr>
          <a:xfrm>
            <a:off x="1600438" y="4675465"/>
            <a:ext cx="4870132" cy="1224915"/>
          </a:xfrm>
          <a:prstGeom prst="rect">
            <a:avLst/>
          </a:prstGeom>
        </p:spPr>
      </p:pic>
      <p:sp>
        <p:nvSpPr>
          <p:cNvPr id="14" name="Text 9"/>
          <p:cNvSpPr/>
          <p:nvPr/>
        </p:nvSpPr>
        <p:spPr>
          <a:xfrm>
            <a:off x="3958590" y="5071943"/>
            <a:ext cx="153829" cy="431959"/>
          </a:xfrm>
          <a:prstGeom prst="rect">
            <a:avLst/>
          </a:prstGeom>
          <a:noFill/>
          <a:ln/>
        </p:spPr>
        <p:txBody>
          <a:bodyPr wrap="none" lIns="0" tIns="0" rIns="0" bIns="0" rtlCol="0" anchor="t"/>
          <a:lstStyle/>
          <a:p>
            <a:pPr algn="ctr" indent="0" marL="0">
              <a:lnSpc>
                <a:spcPts val="3400"/>
              </a:lnSpc>
              <a:buNone/>
            </a:pPr>
            <a:r>
              <a:rPr lang="en-US" sz="2100" b="1" spc="-64" kern="0" dirty="0">
                <a:solidFill>
                  <a:srgbClr val="E5E0DF"/>
                </a:solidFill>
                <a:latin typeface="Overpass Bold" pitchFamily="34" charset="0"/>
                <a:ea typeface="Overpass Bold" pitchFamily="34" charset="-122"/>
                <a:cs typeface="Overpass Bold" pitchFamily="34" charset="-120"/>
              </a:rPr>
              <a:t>3</a:t>
            </a:r>
            <a:endParaRPr lang="en-US" sz="2100" dirty="0"/>
          </a:p>
        </p:txBody>
      </p:sp>
      <p:sp>
        <p:nvSpPr>
          <p:cNvPr id="15" name="Text 10"/>
          <p:cNvSpPr/>
          <p:nvPr/>
        </p:nvSpPr>
        <p:spPr>
          <a:xfrm>
            <a:off x="6686550" y="4891445"/>
            <a:ext cx="2541627" cy="317659"/>
          </a:xfrm>
          <a:prstGeom prst="rect">
            <a:avLst/>
          </a:prstGeom>
          <a:noFill/>
          <a:ln/>
        </p:spPr>
        <p:txBody>
          <a:bodyPr wrap="none" lIns="0" tIns="0" rIns="0" bIns="0" rtlCol="0" anchor="t"/>
          <a:lstStyle/>
          <a:p>
            <a:pPr algn="l" indent="0" marL="0">
              <a:lnSpc>
                <a:spcPts val="2500"/>
              </a:lnSpc>
              <a:buNone/>
            </a:pPr>
            <a:r>
              <a:rPr lang="en-US" sz="2000" b="1" spc="-60" kern="0" dirty="0">
                <a:solidFill>
                  <a:srgbClr val="E5E0DF"/>
                </a:solidFill>
                <a:latin typeface="Overpass Bold" pitchFamily="34" charset="0"/>
                <a:ea typeface="Overpass Bold" pitchFamily="34" charset="-122"/>
                <a:cs typeface="Overpass Bold" pitchFamily="34" charset="-120"/>
              </a:rPr>
              <a:t>Digital Literacy</a:t>
            </a:r>
            <a:endParaRPr lang="en-US" sz="2000" dirty="0"/>
          </a:p>
        </p:txBody>
      </p:sp>
      <p:sp>
        <p:nvSpPr>
          <p:cNvPr id="16" name="Text 11"/>
          <p:cNvSpPr/>
          <p:nvPr/>
        </p:nvSpPr>
        <p:spPr>
          <a:xfrm>
            <a:off x="6686550" y="5338643"/>
            <a:ext cx="5985867" cy="345758"/>
          </a:xfrm>
          <a:prstGeom prst="rect">
            <a:avLst/>
          </a:prstGeom>
          <a:noFill/>
          <a:ln/>
        </p:spPr>
        <p:txBody>
          <a:bodyPr wrap="none" lIns="0" tIns="0" rIns="0" bIns="0" rtlCol="0" anchor="t"/>
          <a:lstStyle/>
          <a:p>
            <a:pPr algn="l" indent="0" marL="0">
              <a:lnSpc>
                <a:spcPts val="2700"/>
              </a:lnSpc>
              <a:buNone/>
            </a:pPr>
            <a:r>
              <a:rPr lang="en-US" sz="1700" dirty="0">
                <a:solidFill>
                  <a:srgbClr val="E5E0DF"/>
                </a:solidFill>
                <a:latin typeface="Overpass" pitchFamily="34" charset="0"/>
                <a:ea typeface="Overpass" pitchFamily="34" charset="-122"/>
                <a:cs typeface="Overpass" pitchFamily="34" charset="-120"/>
              </a:rPr>
              <a:t>Empowering employees to leverage AI tools and technologies.</a:t>
            </a:r>
            <a:endParaRPr lang="en-US" sz="1700" dirty="0"/>
          </a:p>
        </p:txBody>
      </p:sp>
      <p:sp>
        <p:nvSpPr>
          <p:cNvPr id="17" name="Shape 12"/>
          <p:cNvSpPr/>
          <p:nvPr/>
        </p:nvSpPr>
        <p:spPr>
          <a:xfrm>
            <a:off x="6524506" y="5912048"/>
            <a:ext cx="7295912" cy="15240"/>
          </a:xfrm>
          <a:prstGeom prst="roundRect">
            <a:avLst>
              <a:gd name="adj" fmla="val 595391"/>
            </a:avLst>
          </a:prstGeom>
          <a:solidFill>
            <a:srgbClr val="971B55"/>
          </a:solidFill>
          <a:ln/>
        </p:spPr>
      </p:sp>
      <p:pic>
        <p:nvPicPr>
          <p:cNvPr id="18" name="Image 3" descr="preencoded.png">    </p:cNvPr>
          <p:cNvPicPr>
            <a:picLocks noChangeAspect="1"/>
          </p:cNvPicPr>
          <p:nvPr/>
        </p:nvPicPr>
        <p:blipFill>
          <a:blip r:embed="rId4"/>
          <a:stretch>
            <a:fillRect/>
          </a:stretch>
        </p:blipFill>
        <p:spPr>
          <a:xfrm>
            <a:off x="788789" y="5954316"/>
            <a:ext cx="6493550" cy="1224915"/>
          </a:xfrm>
          <a:prstGeom prst="rect">
            <a:avLst/>
          </a:prstGeom>
        </p:spPr>
      </p:pic>
      <p:sp>
        <p:nvSpPr>
          <p:cNvPr id="19" name="Text 13"/>
          <p:cNvSpPr/>
          <p:nvPr/>
        </p:nvSpPr>
        <p:spPr>
          <a:xfrm>
            <a:off x="3952756" y="6350794"/>
            <a:ext cx="165378" cy="431959"/>
          </a:xfrm>
          <a:prstGeom prst="rect">
            <a:avLst/>
          </a:prstGeom>
          <a:noFill/>
          <a:ln/>
        </p:spPr>
        <p:txBody>
          <a:bodyPr wrap="none" lIns="0" tIns="0" rIns="0" bIns="0" rtlCol="0" anchor="t"/>
          <a:lstStyle/>
          <a:p>
            <a:pPr algn="ctr" indent="0" marL="0">
              <a:lnSpc>
                <a:spcPts val="3400"/>
              </a:lnSpc>
              <a:buNone/>
            </a:pPr>
            <a:r>
              <a:rPr lang="en-US" sz="2100" b="1" spc="-64" kern="0" dirty="0">
                <a:solidFill>
                  <a:srgbClr val="E5E0DF"/>
                </a:solidFill>
                <a:latin typeface="Overpass Bold" pitchFamily="34" charset="0"/>
                <a:ea typeface="Overpass Bold" pitchFamily="34" charset="-122"/>
                <a:cs typeface="Overpass Bold" pitchFamily="34" charset="-120"/>
              </a:rPr>
              <a:t>4</a:t>
            </a:r>
            <a:endParaRPr lang="en-US" sz="2100" dirty="0"/>
          </a:p>
        </p:txBody>
      </p:sp>
      <p:sp>
        <p:nvSpPr>
          <p:cNvPr id="20" name="Text 14"/>
          <p:cNvSpPr/>
          <p:nvPr/>
        </p:nvSpPr>
        <p:spPr>
          <a:xfrm>
            <a:off x="7498318" y="6170295"/>
            <a:ext cx="2541627" cy="317659"/>
          </a:xfrm>
          <a:prstGeom prst="rect">
            <a:avLst/>
          </a:prstGeom>
          <a:noFill/>
          <a:ln/>
        </p:spPr>
        <p:txBody>
          <a:bodyPr wrap="none" lIns="0" tIns="0" rIns="0" bIns="0" rtlCol="0" anchor="t"/>
          <a:lstStyle/>
          <a:p>
            <a:pPr algn="l" indent="0" marL="0">
              <a:lnSpc>
                <a:spcPts val="2500"/>
              </a:lnSpc>
              <a:buNone/>
            </a:pPr>
            <a:r>
              <a:rPr lang="en-US" sz="2000" b="1" spc="-60" kern="0" dirty="0">
                <a:solidFill>
                  <a:srgbClr val="E5E0DF"/>
                </a:solidFill>
                <a:latin typeface="Overpass Bold" pitchFamily="34" charset="0"/>
                <a:ea typeface="Overpass Bold" pitchFamily="34" charset="-122"/>
                <a:cs typeface="Overpass Bold" pitchFamily="34" charset="-120"/>
              </a:rPr>
              <a:t>Adaptability</a:t>
            </a:r>
            <a:endParaRPr lang="en-US" sz="2000" dirty="0"/>
          </a:p>
        </p:txBody>
      </p:sp>
      <p:sp>
        <p:nvSpPr>
          <p:cNvPr id="21" name="Text 15"/>
          <p:cNvSpPr/>
          <p:nvPr/>
        </p:nvSpPr>
        <p:spPr>
          <a:xfrm>
            <a:off x="7498318" y="6617494"/>
            <a:ext cx="5526524" cy="345758"/>
          </a:xfrm>
          <a:prstGeom prst="rect">
            <a:avLst/>
          </a:prstGeom>
          <a:noFill/>
          <a:ln/>
        </p:spPr>
        <p:txBody>
          <a:bodyPr wrap="none" lIns="0" tIns="0" rIns="0" bIns="0" rtlCol="0" anchor="t"/>
          <a:lstStyle/>
          <a:p>
            <a:pPr algn="l" indent="0" marL="0">
              <a:lnSpc>
                <a:spcPts val="2700"/>
              </a:lnSpc>
              <a:buNone/>
            </a:pPr>
            <a:r>
              <a:rPr lang="en-US" sz="1700" dirty="0">
                <a:solidFill>
                  <a:srgbClr val="E5E0DF"/>
                </a:solidFill>
                <a:latin typeface="Overpass" pitchFamily="34" charset="0"/>
                <a:ea typeface="Overpass" pitchFamily="34" charset="-122"/>
                <a:cs typeface="Overpass" pitchFamily="34" charset="-120"/>
              </a:rPr>
              <a:t>Fostering a culture of continuous learning and innovation.</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15777" y="715923"/>
            <a:ext cx="7685246" cy="1225868"/>
          </a:xfrm>
          <a:prstGeom prst="rect">
            <a:avLst/>
          </a:prstGeom>
          <a:noFill/>
          <a:ln/>
        </p:spPr>
        <p:txBody>
          <a:bodyPr wrap="square" lIns="0" tIns="0" rIns="0" bIns="0" rtlCol="0" anchor="t"/>
          <a:lstStyle/>
          <a:p>
            <a:pPr indent="0" marL="0">
              <a:lnSpc>
                <a:spcPts val="4800"/>
              </a:lnSpc>
              <a:buNone/>
            </a:pPr>
            <a:r>
              <a:rPr lang="en-US" sz="3850" b="1" spc="-116" kern="0" dirty="0">
                <a:solidFill>
                  <a:srgbClr val="FFFFFF"/>
                </a:solidFill>
                <a:latin typeface="Overpass Bold" pitchFamily="34" charset="0"/>
                <a:ea typeface="Overpass Bold" pitchFamily="34" charset="-122"/>
                <a:cs typeface="Overpass Bold" pitchFamily="34" charset="-120"/>
              </a:rPr>
              <a:t>Embracing AI Innovation: Strategies for Competitive Advantage</a:t>
            </a:r>
            <a:endParaRPr lang="en-US" sz="3850" dirty="0"/>
          </a:p>
        </p:txBody>
      </p:sp>
      <p:sp>
        <p:nvSpPr>
          <p:cNvPr id="4" name="Text 1"/>
          <p:cNvSpPr/>
          <p:nvPr/>
        </p:nvSpPr>
        <p:spPr>
          <a:xfrm>
            <a:off x="6215777" y="2358509"/>
            <a:ext cx="3686294" cy="687705"/>
          </a:xfrm>
          <a:prstGeom prst="rect">
            <a:avLst/>
          </a:prstGeom>
          <a:noFill/>
          <a:ln/>
        </p:spPr>
        <p:txBody>
          <a:bodyPr wrap="none" lIns="0" tIns="0" rIns="0" bIns="0" rtlCol="0" anchor="t"/>
          <a:lstStyle/>
          <a:p>
            <a:pPr algn="ctr" indent="0" marL="0">
              <a:lnSpc>
                <a:spcPts val="5400"/>
              </a:lnSpc>
              <a:buNone/>
            </a:pPr>
            <a:r>
              <a:rPr lang="en-US" sz="5400" b="1" spc="-162" kern="0" dirty="0">
                <a:solidFill>
                  <a:srgbClr val="E5E0DF"/>
                </a:solidFill>
                <a:latin typeface="Overpass Bold" pitchFamily="34" charset="0"/>
                <a:ea typeface="Overpass Bold" pitchFamily="34" charset="-122"/>
                <a:cs typeface="Overpass Bold" pitchFamily="34" charset="-120"/>
              </a:rPr>
              <a:t>3</a:t>
            </a:r>
            <a:endParaRPr lang="en-US" sz="5400" dirty="0"/>
          </a:p>
        </p:txBody>
      </p:sp>
      <p:sp>
        <p:nvSpPr>
          <p:cNvPr id="5" name="Text 2"/>
          <p:cNvSpPr/>
          <p:nvPr/>
        </p:nvSpPr>
        <p:spPr>
          <a:xfrm>
            <a:off x="6832997" y="3306604"/>
            <a:ext cx="2451854" cy="306348"/>
          </a:xfrm>
          <a:prstGeom prst="rect">
            <a:avLst/>
          </a:prstGeom>
          <a:noFill/>
          <a:ln/>
        </p:spPr>
        <p:txBody>
          <a:bodyPr wrap="none" lIns="0" tIns="0" rIns="0" bIns="0" rtlCol="0" anchor="t"/>
          <a:lstStyle/>
          <a:p>
            <a:pPr algn="ctr" indent="0" marL="0">
              <a:lnSpc>
                <a:spcPts val="2400"/>
              </a:lnSpc>
              <a:buNone/>
            </a:pPr>
            <a:r>
              <a:rPr lang="en-US" sz="1900" b="1" spc="-58" kern="0" dirty="0">
                <a:solidFill>
                  <a:srgbClr val="E5E0DF"/>
                </a:solidFill>
                <a:latin typeface="Overpass Bold" pitchFamily="34" charset="0"/>
                <a:ea typeface="Overpass Bold" pitchFamily="34" charset="-122"/>
                <a:cs typeface="Overpass Bold" pitchFamily="34" charset="-120"/>
              </a:rPr>
              <a:t>Key Focus Areas</a:t>
            </a:r>
            <a:endParaRPr lang="en-US" sz="1900" dirty="0"/>
          </a:p>
        </p:txBody>
      </p:sp>
      <p:sp>
        <p:nvSpPr>
          <p:cNvPr id="6" name="Text 3"/>
          <p:cNvSpPr/>
          <p:nvPr/>
        </p:nvSpPr>
        <p:spPr>
          <a:xfrm>
            <a:off x="10214610" y="2358509"/>
            <a:ext cx="3686413" cy="687705"/>
          </a:xfrm>
          <a:prstGeom prst="rect">
            <a:avLst/>
          </a:prstGeom>
          <a:noFill/>
          <a:ln/>
        </p:spPr>
        <p:txBody>
          <a:bodyPr wrap="none" lIns="0" tIns="0" rIns="0" bIns="0" rtlCol="0" anchor="t"/>
          <a:lstStyle/>
          <a:p>
            <a:pPr algn="ctr" indent="0" marL="0">
              <a:lnSpc>
                <a:spcPts val="5400"/>
              </a:lnSpc>
              <a:buNone/>
            </a:pPr>
            <a:r>
              <a:rPr lang="en-US" sz="5400" b="1" spc="-162" kern="0" dirty="0">
                <a:solidFill>
                  <a:srgbClr val="E5E0DF"/>
                </a:solidFill>
                <a:latin typeface="Overpass Bold" pitchFamily="34" charset="0"/>
                <a:ea typeface="Overpass Bold" pitchFamily="34" charset="-122"/>
                <a:cs typeface="Overpass Bold" pitchFamily="34" charset="-120"/>
              </a:rPr>
              <a:t>85%</a:t>
            </a:r>
            <a:endParaRPr lang="en-US" sz="5400" dirty="0"/>
          </a:p>
        </p:txBody>
      </p:sp>
      <p:sp>
        <p:nvSpPr>
          <p:cNvPr id="7" name="Text 4"/>
          <p:cNvSpPr/>
          <p:nvPr/>
        </p:nvSpPr>
        <p:spPr>
          <a:xfrm>
            <a:off x="10831830" y="3306604"/>
            <a:ext cx="2451854" cy="306348"/>
          </a:xfrm>
          <a:prstGeom prst="rect">
            <a:avLst/>
          </a:prstGeom>
          <a:noFill/>
          <a:ln/>
        </p:spPr>
        <p:txBody>
          <a:bodyPr wrap="none" lIns="0" tIns="0" rIns="0" bIns="0" rtlCol="0" anchor="t"/>
          <a:lstStyle/>
          <a:p>
            <a:pPr algn="ctr" indent="0" marL="0">
              <a:lnSpc>
                <a:spcPts val="2400"/>
              </a:lnSpc>
              <a:buNone/>
            </a:pPr>
            <a:r>
              <a:rPr lang="en-US" sz="1900" b="1" spc="-58" kern="0" dirty="0">
                <a:solidFill>
                  <a:srgbClr val="E5E0DF"/>
                </a:solidFill>
                <a:latin typeface="Overpass Bold" pitchFamily="34" charset="0"/>
                <a:ea typeface="Overpass Bold" pitchFamily="34" charset="-122"/>
                <a:cs typeface="Overpass Bold" pitchFamily="34" charset="-120"/>
              </a:rPr>
              <a:t>Increased Productivity</a:t>
            </a:r>
            <a:endParaRPr lang="en-US" sz="1900" dirty="0"/>
          </a:p>
        </p:txBody>
      </p:sp>
      <p:sp>
        <p:nvSpPr>
          <p:cNvPr id="8" name="Text 5"/>
          <p:cNvSpPr/>
          <p:nvPr/>
        </p:nvSpPr>
        <p:spPr>
          <a:xfrm>
            <a:off x="10214610" y="3737967"/>
            <a:ext cx="3686413" cy="666750"/>
          </a:xfrm>
          <a:prstGeom prst="rect">
            <a:avLst/>
          </a:prstGeom>
          <a:noFill/>
          <a:ln/>
        </p:spPr>
        <p:txBody>
          <a:bodyPr wrap="square" lIns="0" tIns="0" rIns="0" bIns="0" rtlCol="0" anchor="t"/>
          <a:lstStyle/>
          <a:p>
            <a:pPr algn="ctr" indent="0" marL="0">
              <a:lnSpc>
                <a:spcPts val="2600"/>
              </a:lnSpc>
              <a:buNone/>
            </a:pPr>
            <a:r>
              <a:rPr lang="en-US" sz="1600" dirty="0">
                <a:solidFill>
                  <a:srgbClr val="E5E0DF"/>
                </a:solidFill>
                <a:latin typeface="Overpass" pitchFamily="34" charset="0"/>
                <a:ea typeface="Overpass" pitchFamily="34" charset="-122"/>
                <a:cs typeface="Overpass" pitchFamily="34" charset="-120"/>
              </a:rPr>
              <a:t>AI-driven automation and optimization boost operational efficiency.</a:t>
            </a:r>
            <a:endParaRPr lang="en-US" sz="1600" dirty="0"/>
          </a:p>
        </p:txBody>
      </p:sp>
      <p:sp>
        <p:nvSpPr>
          <p:cNvPr id="9" name="Text 6"/>
          <p:cNvSpPr/>
          <p:nvPr/>
        </p:nvSpPr>
        <p:spPr>
          <a:xfrm>
            <a:off x="6215777" y="5134094"/>
            <a:ext cx="3686294" cy="687705"/>
          </a:xfrm>
          <a:prstGeom prst="rect">
            <a:avLst/>
          </a:prstGeom>
          <a:noFill/>
          <a:ln/>
        </p:spPr>
        <p:txBody>
          <a:bodyPr wrap="none" lIns="0" tIns="0" rIns="0" bIns="0" rtlCol="0" anchor="t"/>
          <a:lstStyle/>
          <a:p>
            <a:pPr algn="ctr" indent="0" marL="0">
              <a:lnSpc>
                <a:spcPts val="5400"/>
              </a:lnSpc>
              <a:buNone/>
            </a:pPr>
            <a:r>
              <a:rPr lang="en-US" sz="5400" b="1" spc="-162" kern="0" dirty="0">
                <a:solidFill>
                  <a:srgbClr val="E5E0DF"/>
                </a:solidFill>
                <a:latin typeface="Overpass Bold" pitchFamily="34" charset="0"/>
                <a:ea typeface="Overpass Bold" pitchFamily="34" charset="-122"/>
                <a:cs typeface="Overpass Bold" pitchFamily="34" charset="-120"/>
              </a:rPr>
              <a:t>40%</a:t>
            </a:r>
            <a:endParaRPr lang="en-US" sz="5400" dirty="0"/>
          </a:p>
        </p:txBody>
      </p:sp>
      <p:sp>
        <p:nvSpPr>
          <p:cNvPr id="10" name="Text 7"/>
          <p:cNvSpPr/>
          <p:nvPr/>
        </p:nvSpPr>
        <p:spPr>
          <a:xfrm>
            <a:off x="6832997" y="6082189"/>
            <a:ext cx="2451854" cy="306348"/>
          </a:xfrm>
          <a:prstGeom prst="rect">
            <a:avLst/>
          </a:prstGeom>
          <a:noFill/>
          <a:ln/>
        </p:spPr>
        <p:txBody>
          <a:bodyPr wrap="none" lIns="0" tIns="0" rIns="0" bIns="0" rtlCol="0" anchor="t"/>
          <a:lstStyle/>
          <a:p>
            <a:pPr algn="ctr" indent="0" marL="0">
              <a:lnSpc>
                <a:spcPts val="2400"/>
              </a:lnSpc>
              <a:buNone/>
            </a:pPr>
            <a:r>
              <a:rPr lang="en-US" sz="1900" b="1" spc="-58" kern="0" dirty="0">
                <a:solidFill>
                  <a:srgbClr val="E5E0DF"/>
                </a:solidFill>
                <a:latin typeface="Overpass Bold" pitchFamily="34" charset="0"/>
                <a:ea typeface="Overpass Bold" pitchFamily="34" charset="-122"/>
                <a:cs typeface="Overpass Bold" pitchFamily="34" charset="-120"/>
              </a:rPr>
              <a:t>Revenue Boost</a:t>
            </a:r>
            <a:endParaRPr lang="en-US" sz="1900" dirty="0"/>
          </a:p>
        </p:txBody>
      </p:sp>
      <p:sp>
        <p:nvSpPr>
          <p:cNvPr id="11" name="Text 8"/>
          <p:cNvSpPr/>
          <p:nvPr/>
        </p:nvSpPr>
        <p:spPr>
          <a:xfrm>
            <a:off x="6215777" y="6513552"/>
            <a:ext cx="3686294" cy="666750"/>
          </a:xfrm>
          <a:prstGeom prst="rect">
            <a:avLst/>
          </a:prstGeom>
          <a:noFill/>
          <a:ln/>
        </p:spPr>
        <p:txBody>
          <a:bodyPr wrap="square" lIns="0" tIns="0" rIns="0" bIns="0" rtlCol="0" anchor="t"/>
          <a:lstStyle/>
          <a:p>
            <a:pPr algn="ctr" indent="0" marL="0">
              <a:lnSpc>
                <a:spcPts val="2600"/>
              </a:lnSpc>
              <a:buNone/>
            </a:pPr>
            <a:r>
              <a:rPr lang="en-US" sz="1600" dirty="0">
                <a:solidFill>
                  <a:srgbClr val="E5E0DF"/>
                </a:solidFill>
                <a:latin typeface="Overpass" pitchFamily="34" charset="0"/>
                <a:ea typeface="Overpass" pitchFamily="34" charset="-122"/>
                <a:cs typeface="Overpass" pitchFamily="34" charset="-120"/>
              </a:rPr>
              <a:t>AI-powered personalization and predictive analytics drive sales growth.</a:t>
            </a:r>
            <a:endParaRPr lang="en-US" sz="1600" dirty="0"/>
          </a:p>
        </p:txBody>
      </p:sp>
      <p:sp>
        <p:nvSpPr>
          <p:cNvPr id="12" name="Text 9"/>
          <p:cNvSpPr/>
          <p:nvPr/>
        </p:nvSpPr>
        <p:spPr>
          <a:xfrm>
            <a:off x="10214610" y="5134094"/>
            <a:ext cx="3686413" cy="687705"/>
          </a:xfrm>
          <a:prstGeom prst="rect">
            <a:avLst/>
          </a:prstGeom>
          <a:noFill/>
          <a:ln/>
        </p:spPr>
        <p:txBody>
          <a:bodyPr wrap="none" lIns="0" tIns="0" rIns="0" bIns="0" rtlCol="0" anchor="t"/>
          <a:lstStyle/>
          <a:p>
            <a:pPr algn="ctr" indent="0" marL="0">
              <a:lnSpc>
                <a:spcPts val="5400"/>
              </a:lnSpc>
              <a:buNone/>
            </a:pPr>
            <a:r>
              <a:rPr lang="en-US" sz="5400" b="1" spc="-162" kern="0" dirty="0">
                <a:solidFill>
                  <a:srgbClr val="E5E0DF"/>
                </a:solidFill>
                <a:latin typeface="Overpass Bold" pitchFamily="34" charset="0"/>
                <a:ea typeface="Overpass Bold" pitchFamily="34" charset="-122"/>
                <a:cs typeface="Overpass Bold" pitchFamily="34" charset="-120"/>
              </a:rPr>
              <a:t>2X</a:t>
            </a:r>
            <a:endParaRPr lang="en-US" sz="5400" dirty="0"/>
          </a:p>
        </p:txBody>
      </p:sp>
      <p:sp>
        <p:nvSpPr>
          <p:cNvPr id="13" name="Text 10"/>
          <p:cNvSpPr/>
          <p:nvPr/>
        </p:nvSpPr>
        <p:spPr>
          <a:xfrm>
            <a:off x="10831830" y="6082189"/>
            <a:ext cx="2451854" cy="306348"/>
          </a:xfrm>
          <a:prstGeom prst="rect">
            <a:avLst/>
          </a:prstGeom>
          <a:noFill/>
          <a:ln/>
        </p:spPr>
        <p:txBody>
          <a:bodyPr wrap="none" lIns="0" tIns="0" rIns="0" bIns="0" rtlCol="0" anchor="t"/>
          <a:lstStyle/>
          <a:p>
            <a:pPr algn="ctr" indent="0" marL="0">
              <a:lnSpc>
                <a:spcPts val="2400"/>
              </a:lnSpc>
              <a:buNone/>
            </a:pPr>
            <a:r>
              <a:rPr lang="en-US" sz="1900" b="1" spc="-58" kern="0" dirty="0">
                <a:solidFill>
                  <a:srgbClr val="E5E0DF"/>
                </a:solidFill>
                <a:latin typeface="Overpass Bold" pitchFamily="34" charset="0"/>
                <a:ea typeface="Overpass Bold" pitchFamily="34" charset="-122"/>
                <a:cs typeface="Overpass Bold" pitchFamily="34" charset="-120"/>
              </a:rPr>
              <a:t>Reduced Costs</a:t>
            </a:r>
            <a:endParaRPr lang="en-US" sz="1900" dirty="0"/>
          </a:p>
        </p:txBody>
      </p:sp>
      <p:sp>
        <p:nvSpPr>
          <p:cNvPr id="14" name="Text 11"/>
          <p:cNvSpPr/>
          <p:nvPr/>
        </p:nvSpPr>
        <p:spPr>
          <a:xfrm>
            <a:off x="10214610" y="6513552"/>
            <a:ext cx="3686413" cy="1000125"/>
          </a:xfrm>
          <a:prstGeom prst="rect">
            <a:avLst/>
          </a:prstGeom>
          <a:noFill/>
          <a:ln/>
        </p:spPr>
        <p:txBody>
          <a:bodyPr wrap="square" lIns="0" tIns="0" rIns="0" bIns="0" rtlCol="0" anchor="t"/>
          <a:lstStyle/>
          <a:p>
            <a:pPr algn="ctr" indent="0" marL="0">
              <a:lnSpc>
                <a:spcPts val="2600"/>
              </a:lnSpc>
              <a:buNone/>
            </a:pPr>
            <a:r>
              <a:rPr lang="en-US" sz="1600" dirty="0">
                <a:solidFill>
                  <a:srgbClr val="E5E0DF"/>
                </a:solidFill>
                <a:latin typeface="Overpass" pitchFamily="34" charset="0"/>
                <a:ea typeface="Overpass" pitchFamily="34" charset="-122"/>
                <a:cs typeface="Overpass" pitchFamily="34" charset="-120"/>
              </a:rPr>
              <a:t>AI streamlines processes and minimizes errors, leading to significant cost savings.</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3762732"/>
            <a:ext cx="5632490" cy="704017"/>
          </a:xfrm>
          <a:prstGeom prst="rect">
            <a:avLst/>
          </a:prstGeom>
          <a:noFill/>
          <a:ln/>
        </p:spPr>
        <p:txBody>
          <a:bodyPr wrap="none" lIns="0" tIns="0" rIns="0" bIns="0" rtlCol="0" anchor="t"/>
          <a:lstStyle/>
          <a:p>
            <a:pPr indent="0" marL="0">
              <a:lnSpc>
                <a:spcPts val="5500"/>
              </a:lnSpc>
              <a:buNone/>
            </a:pPr>
            <a:endParaRPr lang="en-US" sz="4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2024-11-28T02:30:00Z</dcterms:created>
  <dcterms:modified xsi:type="dcterms:W3CDTF">2024-11-28T02:30:00Z</dcterms:modified>
</cp:coreProperties>
</file>